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66" r:id="rId4"/>
    <p:sldId id="269" r:id="rId5"/>
    <p:sldId id="283" r:id="rId6"/>
    <p:sldId id="290" r:id="rId7"/>
    <p:sldId id="289" r:id="rId8"/>
    <p:sldId id="288" r:id="rId9"/>
    <p:sldId id="286" r:id="rId10"/>
    <p:sldId id="291" r:id="rId11"/>
    <p:sldId id="294" r:id="rId12"/>
    <p:sldId id="293" r:id="rId13"/>
    <p:sldId id="258" r:id="rId14"/>
    <p:sldId id="263" r:id="rId15"/>
    <p:sldId id="267" r:id="rId16"/>
    <p:sldId id="270" r:id="rId17"/>
    <p:sldId id="296" r:id="rId18"/>
    <p:sldId id="295" r:id="rId19"/>
    <p:sldId id="260" r:id="rId20"/>
    <p:sldId id="261" r:id="rId21"/>
    <p:sldId id="272" r:id="rId22"/>
    <p:sldId id="262" r:id="rId23"/>
    <p:sldId id="275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2F0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16" autoAdjust="0"/>
    <p:restoredTop sz="49855" autoAdjust="0"/>
  </p:normalViewPr>
  <p:slideViewPr>
    <p:cSldViewPr>
      <p:cViewPr>
        <p:scale>
          <a:sx n="66" d="100"/>
          <a:sy n="66" d="100"/>
        </p:scale>
        <p:origin x="-1788" y="2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A2E089-A808-4FE2-9BEE-0A25F565726C}" type="doc">
      <dgm:prSet loTypeId="urn:microsoft.com/office/officeart/2005/8/layout/lProcess3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D5C3042A-1D6E-42CD-BA6A-2E3CBEFC9841}">
      <dgm:prSet phldrT="[Text]" custT="1"/>
      <dgm:spPr>
        <a:solidFill>
          <a:srgbClr val="001634"/>
        </a:solidFill>
        <a:ln w="0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r>
            <a:rPr lang="en-US" sz="4400" dirty="0" smtClean="0">
              <a:latin typeface="League Gothic"/>
              <a:cs typeface="League Gothic"/>
            </a:rPr>
            <a:t>BOOT</a:t>
          </a:r>
          <a:endParaRPr lang="en-US" sz="4400" dirty="0">
            <a:latin typeface="League Gothic"/>
            <a:cs typeface="League Gothic"/>
          </a:endParaRPr>
        </a:p>
      </dgm:t>
    </dgm:pt>
    <dgm:pt modelId="{44C21944-B988-4173-B758-ABD25C7246CE}" type="parTrans" cxnId="{13523C67-32BA-43F9-90A7-7E8FEDEA6BB2}">
      <dgm:prSet/>
      <dgm:spPr/>
      <dgm:t>
        <a:bodyPr/>
        <a:lstStyle/>
        <a:p>
          <a:endParaRPr lang="en-US"/>
        </a:p>
      </dgm:t>
    </dgm:pt>
    <dgm:pt modelId="{2EF03830-F9EE-4279-A209-0722B58D9766}" type="sibTrans" cxnId="{13523C67-32BA-43F9-90A7-7E8FEDEA6BB2}">
      <dgm:prSet/>
      <dgm:spPr/>
      <dgm:t>
        <a:bodyPr/>
        <a:lstStyle/>
        <a:p>
          <a:endParaRPr lang="en-US"/>
        </a:p>
      </dgm:t>
    </dgm:pt>
    <dgm:pt modelId="{40224DED-8D3E-4DDA-A4F4-7BCACAA64E9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2000" dirty="0" smtClean="0">
              <a:latin typeface="Helvetica" pitchFamily="34" charset="0"/>
              <a:cs typeface="Helvetica" pitchFamily="34" charset="0"/>
            </a:rPr>
            <a:t>Boot EC2 Instance</a:t>
          </a:r>
          <a:endParaRPr lang="en-US" sz="2000" dirty="0">
            <a:latin typeface="Helvetica" pitchFamily="34" charset="0"/>
            <a:cs typeface="Helvetica" pitchFamily="34" charset="0"/>
          </a:endParaRPr>
        </a:p>
      </dgm:t>
    </dgm:pt>
    <dgm:pt modelId="{16B381B1-08DE-452B-B8BB-7CF731AC04CA}" type="parTrans" cxnId="{C49097CA-7F3B-4C54-A546-60360AD3E23A}">
      <dgm:prSet/>
      <dgm:spPr/>
      <dgm:t>
        <a:bodyPr/>
        <a:lstStyle/>
        <a:p>
          <a:endParaRPr lang="en-US"/>
        </a:p>
      </dgm:t>
    </dgm:pt>
    <dgm:pt modelId="{3A5BF507-5EE5-4D19-BAA3-B6941F4FC40D}" type="sibTrans" cxnId="{C49097CA-7F3B-4C54-A546-60360AD3E23A}">
      <dgm:prSet/>
      <dgm:spPr/>
      <dgm:t>
        <a:bodyPr/>
        <a:lstStyle/>
        <a:p>
          <a:endParaRPr lang="en-US"/>
        </a:p>
      </dgm:t>
    </dgm:pt>
    <dgm:pt modelId="{1EB0B5A1-81E3-4D45-809F-5DD0D509C45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2000" dirty="0" smtClean="0">
              <a:latin typeface="Helvetica" pitchFamily="34" charset="0"/>
              <a:cs typeface="Helvetica" pitchFamily="34" charset="0"/>
            </a:rPr>
            <a:t>Single Sign On</a:t>
          </a:r>
          <a:endParaRPr lang="en-US" sz="2000" dirty="0">
            <a:latin typeface="Helvetica" pitchFamily="34" charset="0"/>
            <a:cs typeface="Helvetica" pitchFamily="34" charset="0"/>
          </a:endParaRPr>
        </a:p>
      </dgm:t>
    </dgm:pt>
    <dgm:pt modelId="{6C9626A6-5398-4042-8A7C-33F16C814ABE}" type="parTrans" cxnId="{F5058FC1-CC8B-433E-B2FD-974978E755AA}">
      <dgm:prSet/>
      <dgm:spPr/>
      <dgm:t>
        <a:bodyPr/>
        <a:lstStyle/>
        <a:p>
          <a:endParaRPr lang="en-US"/>
        </a:p>
      </dgm:t>
    </dgm:pt>
    <dgm:pt modelId="{80A344DC-211E-493A-B85F-C5A760B89767}" type="sibTrans" cxnId="{F5058FC1-CC8B-433E-B2FD-974978E755AA}">
      <dgm:prSet/>
      <dgm:spPr/>
      <dgm:t>
        <a:bodyPr/>
        <a:lstStyle/>
        <a:p>
          <a:endParaRPr lang="en-US"/>
        </a:p>
      </dgm:t>
    </dgm:pt>
    <dgm:pt modelId="{AA719261-5306-4D3E-9C23-08015A9F006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2000" dirty="0" smtClean="0">
              <a:latin typeface="Helvetica" pitchFamily="34" charset="0"/>
              <a:cs typeface="Helvetica" pitchFamily="34" charset="0"/>
            </a:rPr>
            <a:t>Demo Mode</a:t>
          </a:r>
          <a:endParaRPr lang="en-US" sz="2000" dirty="0">
            <a:latin typeface="Helvetica" pitchFamily="34" charset="0"/>
            <a:cs typeface="Helvetica" pitchFamily="34" charset="0"/>
          </a:endParaRPr>
        </a:p>
      </dgm:t>
    </dgm:pt>
    <dgm:pt modelId="{765059E9-D192-4945-8933-02931EB5110C}" type="parTrans" cxnId="{B5277A2F-521F-4C7C-9724-5047B29E7DC0}">
      <dgm:prSet/>
      <dgm:spPr/>
      <dgm:t>
        <a:bodyPr/>
        <a:lstStyle/>
        <a:p>
          <a:endParaRPr lang="en-US"/>
        </a:p>
      </dgm:t>
    </dgm:pt>
    <dgm:pt modelId="{F23DBAC2-2CF5-4F50-950A-EC2F9D88C13D}" type="sibTrans" cxnId="{B5277A2F-521F-4C7C-9724-5047B29E7DC0}">
      <dgm:prSet/>
      <dgm:spPr/>
      <dgm:t>
        <a:bodyPr/>
        <a:lstStyle/>
        <a:p>
          <a:endParaRPr lang="en-US"/>
        </a:p>
      </dgm:t>
    </dgm:pt>
    <dgm:pt modelId="{25EE72A4-A34C-4486-91B9-1C2347407059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2000" dirty="0" smtClean="0">
              <a:latin typeface="Helvetica" pitchFamily="34" charset="0"/>
              <a:cs typeface="Helvetica" pitchFamily="34" charset="0"/>
            </a:rPr>
            <a:t>Start Apps, DB</a:t>
          </a:r>
          <a:endParaRPr lang="en-US" sz="2000" dirty="0">
            <a:latin typeface="Helvetica" pitchFamily="34" charset="0"/>
            <a:cs typeface="Helvetica" pitchFamily="34" charset="0"/>
          </a:endParaRPr>
        </a:p>
      </dgm:t>
    </dgm:pt>
    <dgm:pt modelId="{D4F25BAD-9519-4EED-9928-443AEA151F19}" type="parTrans" cxnId="{48B01DB9-25F9-47A2-B682-D692B179E917}">
      <dgm:prSet/>
      <dgm:spPr/>
      <dgm:t>
        <a:bodyPr/>
        <a:lstStyle/>
        <a:p>
          <a:endParaRPr lang="en-US"/>
        </a:p>
      </dgm:t>
    </dgm:pt>
    <dgm:pt modelId="{7B79433B-845D-4498-A3F2-BC47298E2B2C}" type="sibTrans" cxnId="{48B01DB9-25F9-47A2-B682-D692B179E917}">
      <dgm:prSet/>
      <dgm:spPr/>
      <dgm:t>
        <a:bodyPr/>
        <a:lstStyle/>
        <a:p>
          <a:endParaRPr lang="en-US"/>
        </a:p>
      </dgm:t>
    </dgm:pt>
    <dgm:pt modelId="{911CEE59-67CE-4722-8036-57B7B256270A}">
      <dgm:prSet phldrT="[Text]" custT="1"/>
      <dgm:spPr>
        <a:solidFill>
          <a:srgbClr val="001634"/>
        </a:solidFill>
        <a:ln w="0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r>
            <a:rPr lang="en-US" sz="4400" dirty="0" smtClean="0">
              <a:latin typeface="League Gothic"/>
              <a:cs typeface="League Gothic"/>
            </a:rPr>
            <a:t>SETUP</a:t>
          </a:r>
          <a:endParaRPr lang="en-US" sz="4400" dirty="0">
            <a:latin typeface="League Gothic"/>
            <a:cs typeface="League Gothic"/>
          </a:endParaRPr>
        </a:p>
      </dgm:t>
    </dgm:pt>
    <dgm:pt modelId="{E5DE4F18-C66F-44B9-9CB5-14966C12EC26}" type="sibTrans" cxnId="{4D7EEA9F-B79C-48E1-9B10-00A3AE9BE134}">
      <dgm:prSet/>
      <dgm:spPr/>
      <dgm:t>
        <a:bodyPr/>
        <a:lstStyle/>
        <a:p>
          <a:endParaRPr lang="en-US"/>
        </a:p>
      </dgm:t>
    </dgm:pt>
    <dgm:pt modelId="{62BEC753-0159-4608-A351-8A0F072A9D6B}" type="parTrans" cxnId="{4D7EEA9F-B79C-48E1-9B10-00A3AE9BE134}">
      <dgm:prSet/>
      <dgm:spPr/>
      <dgm:t>
        <a:bodyPr/>
        <a:lstStyle/>
        <a:p>
          <a:endParaRPr lang="en-US"/>
        </a:p>
      </dgm:t>
    </dgm:pt>
    <dgm:pt modelId="{5356B9BF-7902-4636-BA2D-F1180D64850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2000" dirty="0" smtClean="0">
              <a:latin typeface="Helvetica" pitchFamily="34" charset="0"/>
              <a:cs typeface="Helvetica" pitchFamily="34" charset="0"/>
            </a:rPr>
            <a:t>Choose Industry</a:t>
          </a:r>
          <a:endParaRPr lang="en-US" sz="2000" dirty="0">
            <a:latin typeface="Helvetica" pitchFamily="34" charset="0"/>
            <a:cs typeface="Helvetica" pitchFamily="34" charset="0"/>
          </a:endParaRPr>
        </a:p>
      </dgm:t>
    </dgm:pt>
    <dgm:pt modelId="{5D6D5700-FCD1-4711-B60B-9A5ABC6A6F58}" type="sibTrans" cxnId="{BC3CEE02-4646-4890-A224-15CC63083580}">
      <dgm:prSet/>
      <dgm:spPr/>
      <dgm:t>
        <a:bodyPr/>
        <a:lstStyle/>
        <a:p>
          <a:endParaRPr lang="en-US"/>
        </a:p>
      </dgm:t>
    </dgm:pt>
    <dgm:pt modelId="{C736DC94-B8E1-42EB-A93C-9BFCEEB87D3F}" type="parTrans" cxnId="{BC3CEE02-4646-4890-A224-15CC63083580}">
      <dgm:prSet/>
      <dgm:spPr/>
      <dgm:t>
        <a:bodyPr/>
        <a:lstStyle/>
        <a:p>
          <a:endParaRPr lang="en-US"/>
        </a:p>
      </dgm:t>
    </dgm:pt>
    <dgm:pt modelId="{3B8B272E-D664-4088-B688-E322016985AA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2000" dirty="0" smtClean="0">
              <a:latin typeface="Helvetica" pitchFamily="34" charset="0"/>
              <a:cs typeface="Helvetica" pitchFamily="34" charset="0"/>
            </a:rPr>
            <a:t>Choose Apps</a:t>
          </a:r>
          <a:endParaRPr lang="en-US" sz="2000" dirty="0">
            <a:latin typeface="Helvetica" pitchFamily="34" charset="0"/>
            <a:cs typeface="Helvetica" pitchFamily="34" charset="0"/>
          </a:endParaRPr>
        </a:p>
      </dgm:t>
    </dgm:pt>
    <dgm:pt modelId="{FFD08ACC-0E83-48E1-9281-5E5B1F4F5D16}" type="sibTrans" cxnId="{16698059-1630-44F3-A352-9CE7BA828732}">
      <dgm:prSet/>
      <dgm:spPr/>
      <dgm:t>
        <a:bodyPr/>
        <a:lstStyle/>
        <a:p>
          <a:endParaRPr lang="en-US"/>
        </a:p>
      </dgm:t>
    </dgm:pt>
    <dgm:pt modelId="{D2F834CD-0E31-4737-81A5-0D97E817DBFE}" type="parTrans" cxnId="{16698059-1630-44F3-A352-9CE7BA828732}">
      <dgm:prSet/>
      <dgm:spPr/>
      <dgm:t>
        <a:bodyPr/>
        <a:lstStyle/>
        <a:p>
          <a:endParaRPr lang="en-US"/>
        </a:p>
      </dgm:t>
    </dgm:pt>
    <dgm:pt modelId="{52333569-B271-4DC1-9264-1EABD9D96FCD}">
      <dgm:prSet phldrT="[Text]" custT="1"/>
      <dgm:spPr>
        <a:solidFill>
          <a:srgbClr val="001634"/>
        </a:solidFill>
        <a:ln w="0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r>
            <a:rPr lang="en-US" sz="4400" dirty="0" smtClean="0">
              <a:latin typeface="League Gothic"/>
              <a:cs typeface="League Gothic"/>
            </a:rPr>
            <a:t>DEMO</a:t>
          </a:r>
          <a:endParaRPr lang="en-US" sz="4400" dirty="0">
            <a:latin typeface="League Gothic"/>
            <a:cs typeface="League Gothic"/>
          </a:endParaRPr>
        </a:p>
      </dgm:t>
    </dgm:pt>
    <dgm:pt modelId="{45DD753C-781A-443E-A99D-54457157F18E}" type="sibTrans" cxnId="{C39C660D-B405-4340-84B7-53DC41CDBC17}">
      <dgm:prSet/>
      <dgm:spPr/>
      <dgm:t>
        <a:bodyPr/>
        <a:lstStyle/>
        <a:p>
          <a:endParaRPr lang="en-US"/>
        </a:p>
      </dgm:t>
    </dgm:pt>
    <dgm:pt modelId="{A14D6A52-C011-4AE0-BDEA-FF902C40F690}" type="parTrans" cxnId="{C39C660D-B405-4340-84B7-53DC41CDBC17}">
      <dgm:prSet/>
      <dgm:spPr/>
      <dgm:t>
        <a:bodyPr/>
        <a:lstStyle/>
        <a:p>
          <a:endParaRPr lang="en-US"/>
        </a:p>
      </dgm:t>
    </dgm:pt>
    <dgm:pt modelId="{BED0A0F8-35D9-CF4F-B737-725C2E941781}" type="pres">
      <dgm:prSet presAssocID="{43A2E089-A808-4FE2-9BEE-0A25F565726C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70564C9-BD7C-3D40-89BE-A8F854839800}" type="pres">
      <dgm:prSet presAssocID="{911CEE59-67CE-4722-8036-57B7B256270A}" presName="horFlow" presStyleCnt="0"/>
      <dgm:spPr/>
      <dgm:t>
        <a:bodyPr/>
        <a:lstStyle/>
        <a:p>
          <a:endParaRPr lang="en-US"/>
        </a:p>
      </dgm:t>
    </dgm:pt>
    <dgm:pt modelId="{6ED73CF8-50A6-2643-BB89-321872280D4E}" type="pres">
      <dgm:prSet presAssocID="{911CEE59-67CE-4722-8036-57B7B256270A}" presName="bigChev" presStyleLbl="node1" presStyleIdx="0" presStyleCnt="3"/>
      <dgm:spPr/>
      <dgm:t>
        <a:bodyPr/>
        <a:lstStyle/>
        <a:p>
          <a:endParaRPr lang="en-US"/>
        </a:p>
      </dgm:t>
    </dgm:pt>
    <dgm:pt modelId="{DA92D293-B5DB-1B4E-ACCC-26C696011BA0}" type="pres">
      <dgm:prSet presAssocID="{D2F834CD-0E31-4737-81A5-0D97E817DBFE}" presName="parTrans" presStyleCnt="0"/>
      <dgm:spPr/>
      <dgm:t>
        <a:bodyPr/>
        <a:lstStyle/>
        <a:p>
          <a:endParaRPr lang="en-US"/>
        </a:p>
      </dgm:t>
    </dgm:pt>
    <dgm:pt modelId="{95D8ACA0-DCC7-724F-8904-6274E6D82E0B}" type="pres">
      <dgm:prSet presAssocID="{3B8B272E-D664-4088-B688-E322016985AA}" presName="node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4EDDBC-2BE1-6F41-97AE-D11003EB6353}" type="pres">
      <dgm:prSet presAssocID="{FFD08ACC-0E83-48E1-9281-5E5B1F4F5D16}" presName="sibTrans" presStyleCnt="0"/>
      <dgm:spPr/>
      <dgm:t>
        <a:bodyPr/>
        <a:lstStyle/>
        <a:p>
          <a:endParaRPr lang="en-US"/>
        </a:p>
      </dgm:t>
    </dgm:pt>
    <dgm:pt modelId="{AD7B18C9-D0C1-3042-9E00-2A1FD786BB7D}" type="pres">
      <dgm:prSet presAssocID="{5356B9BF-7902-4636-BA2D-F1180D648507}" presName="node" presStyleLbl="align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E5D68A-562A-6B41-A763-5A0E69AA169B}" type="pres">
      <dgm:prSet presAssocID="{911CEE59-67CE-4722-8036-57B7B256270A}" presName="vSp" presStyleCnt="0"/>
      <dgm:spPr/>
      <dgm:t>
        <a:bodyPr/>
        <a:lstStyle/>
        <a:p>
          <a:endParaRPr lang="en-US"/>
        </a:p>
      </dgm:t>
    </dgm:pt>
    <dgm:pt modelId="{9BDF3492-4991-D049-8975-073BADF9F53E}" type="pres">
      <dgm:prSet presAssocID="{D5C3042A-1D6E-42CD-BA6A-2E3CBEFC9841}" presName="horFlow" presStyleCnt="0"/>
      <dgm:spPr/>
      <dgm:t>
        <a:bodyPr/>
        <a:lstStyle/>
        <a:p>
          <a:endParaRPr lang="en-US"/>
        </a:p>
      </dgm:t>
    </dgm:pt>
    <dgm:pt modelId="{8ACE99C5-C73A-1740-AE99-21B905479FED}" type="pres">
      <dgm:prSet presAssocID="{D5C3042A-1D6E-42CD-BA6A-2E3CBEFC9841}" presName="bigChev" presStyleLbl="node1" presStyleIdx="1" presStyleCnt="3"/>
      <dgm:spPr/>
      <dgm:t>
        <a:bodyPr/>
        <a:lstStyle/>
        <a:p>
          <a:endParaRPr lang="en-US"/>
        </a:p>
      </dgm:t>
    </dgm:pt>
    <dgm:pt modelId="{A456AE2E-C876-9D47-88DD-77F799695B60}" type="pres">
      <dgm:prSet presAssocID="{16B381B1-08DE-452B-B8BB-7CF731AC04CA}" presName="parTrans" presStyleCnt="0"/>
      <dgm:spPr/>
      <dgm:t>
        <a:bodyPr/>
        <a:lstStyle/>
        <a:p>
          <a:endParaRPr lang="en-US"/>
        </a:p>
      </dgm:t>
    </dgm:pt>
    <dgm:pt modelId="{D4381894-EBC9-F24C-A2F1-48C2470F6EE0}" type="pres">
      <dgm:prSet presAssocID="{40224DED-8D3E-4DDA-A4F4-7BCACAA64E97}" presName="node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8D8FFE-D701-E247-BAFD-E5094A83A1DF}" type="pres">
      <dgm:prSet presAssocID="{3A5BF507-5EE5-4D19-BAA3-B6941F4FC40D}" presName="sibTrans" presStyleCnt="0"/>
      <dgm:spPr/>
      <dgm:t>
        <a:bodyPr/>
        <a:lstStyle/>
        <a:p>
          <a:endParaRPr lang="en-US"/>
        </a:p>
      </dgm:t>
    </dgm:pt>
    <dgm:pt modelId="{88FAFC97-90A3-A347-B2C8-D4AA16452583}" type="pres">
      <dgm:prSet presAssocID="{25EE72A4-A34C-4486-91B9-1C2347407059}" presName="node" presStyleLbl="align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A1E873-C4F4-7749-8310-D8219987B021}" type="pres">
      <dgm:prSet presAssocID="{D5C3042A-1D6E-42CD-BA6A-2E3CBEFC9841}" presName="vSp" presStyleCnt="0"/>
      <dgm:spPr/>
      <dgm:t>
        <a:bodyPr/>
        <a:lstStyle/>
        <a:p>
          <a:endParaRPr lang="en-US"/>
        </a:p>
      </dgm:t>
    </dgm:pt>
    <dgm:pt modelId="{FB074BE8-EFA8-F34E-9BA7-28D86AEF26AC}" type="pres">
      <dgm:prSet presAssocID="{52333569-B271-4DC1-9264-1EABD9D96FCD}" presName="horFlow" presStyleCnt="0"/>
      <dgm:spPr/>
      <dgm:t>
        <a:bodyPr/>
        <a:lstStyle/>
        <a:p>
          <a:endParaRPr lang="en-US"/>
        </a:p>
      </dgm:t>
    </dgm:pt>
    <dgm:pt modelId="{8B0FD49C-5ED2-664C-9341-921388846738}" type="pres">
      <dgm:prSet presAssocID="{52333569-B271-4DC1-9264-1EABD9D96FCD}" presName="bigChev" presStyleLbl="node1" presStyleIdx="2" presStyleCnt="3"/>
      <dgm:spPr/>
      <dgm:t>
        <a:bodyPr/>
        <a:lstStyle/>
        <a:p>
          <a:endParaRPr lang="en-US"/>
        </a:p>
      </dgm:t>
    </dgm:pt>
    <dgm:pt modelId="{714415B8-14D0-8349-8076-A5BDF9A1DE52}" type="pres">
      <dgm:prSet presAssocID="{6C9626A6-5398-4042-8A7C-33F16C814ABE}" presName="parTrans" presStyleCnt="0"/>
      <dgm:spPr/>
      <dgm:t>
        <a:bodyPr/>
        <a:lstStyle/>
        <a:p>
          <a:endParaRPr lang="en-US"/>
        </a:p>
      </dgm:t>
    </dgm:pt>
    <dgm:pt modelId="{75E6C9BF-4E4C-274F-96B7-096781594233}" type="pres">
      <dgm:prSet presAssocID="{1EB0B5A1-81E3-4D45-809F-5DD0D509C45F}" presName="node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67D7BD-BCF1-2E47-B33F-297F3340C934}" type="pres">
      <dgm:prSet presAssocID="{80A344DC-211E-493A-B85F-C5A760B89767}" presName="sibTrans" presStyleCnt="0"/>
      <dgm:spPr/>
      <dgm:t>
        <a:bodyPr/>
        <a:lstStyle/>
        <a:p>
          <a:endParaRPr lang="en-US"/>
        </a:p>
      </dgm:t>
    </dgm:pt>
    <dgm:pt modelId="{FC342035-50B9-E04E-A90F-EF180E7559C1}" type="pres">
      <dgm:prSet presAssocID="{AA719261-5306-4D3E-9C23-08015A9F006D}" presName="node" presStyleLbl="align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D0E77CE-7AE6-48AC-A498-2723E964C8FA}" type="presOf" srcId="{3B8B272E-D664-4088-B688-E322016985AA}" destId="{95D8ACA0-DCC7-724F-8904-6274E6D82E0B}" srcOrd="0" destOrd="0" presId="urn:microsoft.com/office/officeart/2005/8/layout/lProcess3"/>
    <dgm:cxn modelId="{560B12B0-15B1-4F4E-8CBD-419F3D905789}" type="presOf" srcId="{911CEE59-67CE-4722-8036-57B7B256270A}" destId="{6ED73CF8-50A6-2643-BB89-321872280D4E}" srcOrd="0" destOrd="0" presId="urn:microsoft.com/office/officeart/2005/8/layout/lProcess3"/>
    <dgm:cxn modelId="{16698059-1630-44F3-A352-9CE7BA828732}" srcId="{911CEE59-67CE-4722-8036-57B7B256270A}" destId="{3B8B272E-D664-4088-B688-E322016985AA}" srcOrd="0" destOrd="0" parTransId="{D2F834CD-0E31-4737-81A5-0D97E817DBFE}" sibTransId="{FFD08ACC-0E83-48E1-9281-5E5B1F4F5D16}"/>
    <dgm:cxn modelId="{4D7EEA9F-B79C-48E1-9B10-00A3AE9BE134}" srcId="{43A2E089-A808-4FE2-9BEE-0A25F565726C}" destId="{911CEE59-67CE-4722-8036-57B7B256270A}" srcOrd="0" destOrd="0" parTransId="{62BEC753-0159-4608-A351-8A0F072A9D6B}" sibTransId="{E5DE4F18-C66F-44B9-9CB5-14966C12EC26}"/>
    <dgm:cxn modelId="{72914EAB-612F-4999-BBE2-BC207058511E}" type="presOf" srcId="{5356B9BF-7902-4636-BA2D-F1180D648507}" destId="{AD7B18C9-D0C1-3042-9E00-2A1FD786BB7D}" srcOrd="0" destOrd="0" presId="urn:microsoft.com/office/officeart/2005/8/layout/lProcess3"/>
    <dgm:cxn modelId="{9204A41A-4224-4E88-A31A-99F600BB813D}" type="presOf" srcId="{43A2E089-A808-4FE2-9BEE-0A25F565726C}" destId="{BED0A0F8-35D9-CF4F-B737-725C2E941781}" srcOrd="0" destOrd="0" presId="urn:microsoft.com/office/officeart/2005/8/layout/lProcess3"/>
    <dgm:cxn modelId="{F5058FC1-CC8B-433E-B2FD-974978E755AA}" srcId="{52333569-B271-4DC1-9264-1EABD9D96FCD}" destId="{1EB0B5A1-81E3-4D45-809F-5DD0D509C45F}" srcOrd="0" destOrd="0" parTransId="{6C9626A6-5398-4042-8A7C-33F16C814ABE}" sibTransId="{80A344DC-211E-493A-B85F-C5A760B89767}"/>
    <dgm:cxn modelId="{3B49A556-D1C2-4804-ADDC-187782F4AC4F}" type="presOf" srcId="{1EB0B5A1-81E3-4D45-809F-5DD0D509C45F}" destId="{75E6C9BF-4E4C-274F-96B7-096781594233}" srcOrd="0" destOrd="0" presId="urn:microsoft.com/office/officeart/2005/8/layout/lProcess3"/>
    <dgm:cxn modelId="{D838CA5E-033D-44D7-BA5C-9D8FA2B0F29B}" type="presOf" srcId="{D5C3042A-1D6E-42CD-BA6A-2E3CBEFC9841}" destId="{8ACE99C5-C73A-1740-AE99-21B905479FED}" srcOrd="0" destOrd="0" presId="urn:microsoft.com/office/officeart/2005/8/layout/lProcess3"/>
    <dgm:cxn modelId="{C49097CA-7F3B-4C54-A546-60360AD3E23A}" srcId="{D5C3042A-1D6E-42CD-BA6A-2E3CBEFC9841}" destId="{40224DED-8D3E-4DDA-A4F4-7BCACAA64E97}" srcOrd="0" destOrd="0" parTransId="{16B381B1-08DE-452B-B8BB-7CF731AC04CA}" sibTransId="{3A5BF507-5EE5-4D19-BAA3-B6941F4FC40D}"/>
    <dgm:cxn modelId="{13523C67-32BA-43F9-90A7-7E8FEDEA6BB2}" srcId="{43A2E089-A808-4FE2-9BEE-0A25F565726C}" destId="{D5C3042A-1D6E-42CD-BA6A-2E3CBEFC9841}" srcOrd="1" destOrd="0" parTransId="{44C21944-B988-4173-B758-ABD25C7246CE}" sibTransId="{2EF03830-F9EE-4279-A209-0722B58D9766}"/>
    <dgm:cxn modelId="{AE21CE27-5B2A-429C-A272-540EC27F57E9}" type="presOf" srcId="{52333569-B271-4DC1-9264-1EABD9D96FCD}" destId="{8B0FD49C-5ED2-664C-9341-921388846738}" srcOrd="0" destOrd="0" presId="urn:microsoft.com/office/officeart/2005/8/layout/lProcess3"/>
    <dgm:cxn modelId="{B5277A2F-521F-4C7C-9724-5047B29E7DC0}" srcId="{52333569-B271-4DC1-9264-1EABD9D96FCD}" destId="{AA719261-5306-4D3E-9C23-08015A9F006D}" srcOrd="1" destOrd="0" parTransId="{765059E9-D192-4945-8933-02931EB5110C}" sibTransId="{F23DBAC2-2CF5-4F50-950A-EC2F9D88C13D}"/>
    <dgm:cxn modelId="{C39C660D-B405-4340-84B7-53DC41CDBC17}" srcId="{43A2E089-A808-4FE2-9BEE-0A25F565726C}" destId="{52333569-B271-4DC1-9264-1EABD9D96FCD}" srcOrd="2" destOrd="0" parTransId="{A14D6A52-C011-4AE0-BDEA-FF902C40F690}" sibTransId="{45DD753C-781A-443E-A99D-54457157F18E}"/>
    <dgm:cxn modelId="{BC3CEE02-4646-4890-A224-15CC63083580}" srcId="{911CEE59-67CE-4722-8036-57B7B256270A}" destId="{5356B9BF-7902-4636-BA2D-F1180D648507}" srcOrd="1" destOrd="0" parTransId="{C736DC94-B8E1-42EB-A93C-9BFCEEB87D3F}" sibTransId="{5D6D5700-FCD1-4711-B60B-9A5ABC6A6F58}"/>
    <dgm:cxn modelId="{6EC77C0F-5BC7-4421-AAB9-73FD5B8F3DAA}" type="presOf" srcId="{AA719261-5306-4D3E-9C23-08015A9F006D}" destId="{FC342035-50B9-E04E-A90F-EF180E7559C1}" srcOrd="0" destOrd="0" presId="urn:microsoft.com/office/officeart/2005/8/layout/lProcess3"/>
    <dgm:cxn modelId="{48B01DB9-25F9-47A2-B682-D692B179E917}" srcId="{D5C3042A-1D6E-42CD-BA6A-2E3CBEFC9841}" destId="{25EE72A4-A34C-4486-91B9-1C2347407059}" srcOrd="1" destOrd="0" parTransId="{D4F25BAD-9519-4EED-9928-443AEA151F19}" sibTransId="{7B79433B-845D-4498-A3F2-BC47298E2B2C}"/>
    <dgm:cxn modelId="{F6AF138F-687D-4036-9763-80D82C5F0E1E}" type="presOf" srcId="{40224DED-8D3E-4DDA-A4F4-7BCACAA64E97}" destId="{D4381894-EBC9-F24C-A2F1-48C2470F6EE0}" srcOrd="0" destOrd="0" presId="urn:microsoft.com/office/officeart/2005/8/layout/lProcess3"/>
    <dgm:cxn modelId="{27A0BDB5-928B-4230-9B82-68027F2CE14C}" type="presOf" srcId="{25EE72A4-A34C-4486-91B9-1C2347407059}" destId="{88FAFC97-90A3-A347-B2C8-D4AA16452583}" srcOrd="0" destOrd="0" presId="urn:microsoft.com/office/officeart/2005/8/layout/lProcess3"/>
    <dgm:cxn modelId="{A6198765-7321-42BA-9902-4BFCD1E3F179}" type="presParOf" srcId="{BED0A0F8-35D9-CF4F-B737-725C2E941781}" destId="{D70564C9-BD7C-3D40-89BE-A8F854839800}" srcOrd="0" destOrd="0" presId="urn:microsoft.com/office/officeart/2005/8/layout/lProcess3"/>
    <dgm:cxn modelId="{109F1204-C1BA-4F68-8FE7-F262377CE93D}" type="presParOf" srcId="{D70564C9-BD7C-3D40-89BE-A8F854839800}" destId="{6ED73CF8-50A6-2643-BB89-321872280D4E}" srcOrd="0" destOrd="0" presId="urn:microsoft.com/office/officeart/2005/8/layout/lProcess3"/>
    <dgm:cxn modelId="{9A15948E-3E57-4B90-A192-54D148B36D2C}" type="presParOf" srcId="{D70564C9-BD7C-3D40-89BE-A8F854839800}" destId="{DA92D293-B5DB-1B4E-ACCC-26C696011BA0}" srcOrd="1" destOrd="0" presId="urn:microsoft.com/office/officeart/2005/8/layout/lProcess3"/>
    <dgm:cxn modelId="{A4E05FA7-9E14-4ADF-9FBC-791ADC07551E}" type="presParOf" srcId="{D70564C9-BD7C-3D40-89BE-A8F854839800}" destId="{95D8ACA0-DCC7-724F-8904-6274E6D82E0B}" srcOrd="2" destOrd="0" presId="urn:microsoft.com/office/officeart/2005/8/layout/lProcess3"/>
    <dgm:cxn modelId="{2B57B3DC-A11F-4B0F-8BE9-B757D9A77B17}" type="presParOf" srcId="{D70564C9-BD7C-3D40-89BE-A8F854839800}" destId="{AB4EDDBC-2BE1-6F41-97AE-D11003EB6353}" srcOrd="3" destOrd="0" presId="urn:microsoft.com/office/officeart/2005/8/layout/lProcess3"/>
    <dgm:cxn modelId="{654E416E-9FBD-4817-A027-9AE903FF5E63}" type="presParOf" srcId="{D70564C9-BD7C-3D40-89BE-A8F854839800}" destId="{AD7B18C9-D0C1-3042-9E00-2A1FD786BB7D}" srcOrd="4" destOrd="0" presId="urn:microsoft.com/office/officeart/2005/8/layout/lProcess3"/>
    <dgm:cxn modelId="{7F5A68AF-B612-4CEF-9936-86CA19E63C13}" type="presParOf" srcId="{BED0A0F8-35D9-CF4F-B737-725C2E941781}" destId="{C1E5D68A-562A-6B41-A763-5A0E69AA169B}" srcOrd="1" destOrd="0" presId="urn:microsoft.com/office/officeart/2005/8/layout/lProcess3"/>
    <dgm:cxn modelId="{62D348EC-7DA3-4920-88F9-E1F197D2E1A2}" type="presParOf" srcId="{BED0A0F8-35D9-CF4F-B737-725C2E941781}" destId="{9BDF3492-4991-D049-8975-073BADF9F53E}" srcOrd="2" destOrd="0" presId="urn:microsoft.com/office/officeart/2005/8/layout/lProcess3"/>
    <dgm:cxn modelId="{F725725D-6425-4202-B054-7D44A03FEA87}" type="presParOf" srcId="{9BDF3492-4991-D049-8975-073BADF9F53E}" destId="{8ACE99C5-C73A-1740-AE99-21B905479FED}" srcOrd="0" destOrd="0" presId="urn:microsoft.com/office/officeart/2005/8/layout/lProcess3"/>
    <dgm:cxn modelId="{6250B362-90B0-492B-9970-B79ED03414DF}" type="presParOf" srcId="{9BDF3492-4991-D049-8975-073BADF9F53E}" destId="{A456AE2E-C876-9D47-88DD-77F799695B60}" srcOrd="1" destOrd="0" presId="urn:microsoft.com/office/officeart/2005/8/layout/lProcess3"/>
    <dgm:cxn modelId="{627F7027-405D-454B-8D2E-C411E0771D45}" type="presParOf" srcId="{9BDF3492-4991-D049-8975-073BADF9F53E}" destId="{D4381894-EBC9-F24C-A2F1-48C2470F6EE0}" srcOrd="2" destOrd="0" presId="urn:microsoft.com/office/officeart/2005/8/layout/lProcess3"/>
    <dgm:cxn modelId="{F21865A4-F0A5-4549-B61E-88B9DAD53857}" type="presParOf" srcId="{9BDF3492-4991-D049-8975-073BADF9F53E}" destId="{FE8D8FFE-D701-E247-BAFD-E5094A83A1DF}" srcOrd="3" destOrd="0" presId="urn:microsoft.com/office/officeart/2005/8/layout/lProcess3"/>
    <dgm:cxn modelId="{B1E74FFE-7411-4813-A15A-37055B4FCCEC}" type="presParOf" srcId="{9BDF3492-4991-D049-8975-073BADF9F53E}" destId="{88FAFC97-90A3-A347-B2C8-D4AA16452583}" srcOrd="4" destOrd="0" presId="urn:microsoft.com/office/officeart/2005/8/layout/lProcess3"/>
    <dgm:cxn modelId="{536EB19F-A3C3-4996-8EC3-BDAB27928931}" type="presParOf" srcId="{BED0A0F8-35D9-CF4F-B737-725C2E941781}" destId="{20A1E873-C4F4-7749-8310-D8219987B021}" srcOrd="3" destOrd="0" presId="urn:microsoft.com/office/officeart/2005/8/layout/lProcess3"/>
    <dgm:cxn modelId="{D0EE73D3-76D3-40DA-BC0E-4771F7A2D3EC}" type="presParOf" srcId="{BED0A0F8-35D9-CF4F-B737-725C2E941781}" destId="{FB074BE8-EFA8-F34E-9BA7-28D86AEF26AC}" srcOrd="4" destOrd="0" presId="urn:microsoft.com/office/officeart/2005/8/layout/lProcess3"/>
    <dgm:cxn modelId="{A3B2B16D-A7FF-4D0A-AD6C-289BCC123BBE}" type="presParOf" srcId="{FB074BE8-EFA8-F34E-9BA7-28D86AEF26AC}" destId="{8B0FD49C-5ED2-664C-9341-921388846738}" srcOrd="0" destOrd="0" presId="urn:microsoft.com/office/officeart/2005/8/layout/lProcess3"/>
    <dgm:cxn modelId="{65AD925E-3AE1-4D32-99CC-9161B765F193}" type="presParOf" srcId="{FB074BE8-EFA8-F34E-9BA7-28D86AEF26AC}" destId="{714415B8-14D0-8349-8076-A5BDF9A1DE52}" srcOrd="1" destOrd="0" presId="urn:microsoft.com/office/officeart/2005/8/layout/lProcess3"/>
    <dgm:cxn modelId="{574DD894-C61F-40A1-9AB9-8357447B10A9}" type="presParOf" srcId="{FB074BE8-EFA8-F34E-9BA7-28D86AEF26AC}" destId="{75E6C9BF-4E4C-274F-96B7-096781594233}" srcOrd="2" destOrd="0" presId="urn:microsoft.com/office/officeart/2005/8/layout/lProcess3"/>
    <dgm:cxn modelId="{C949708E-6850-4F51-A0BD-6DA17CEF2F97}" type="presParOf" srcId="{FB074BE8-EFA8-F34E-9BA7-28D86AEF26AC}" destId="{7E67D7BD-BCF1-2E47-B33F-297F3340C934}" srcOrd="3" destOrd="0" presId="urn:microsoft.com/office/officeart/2005/8/layout/lProcess3"/>
    <dgm:cxn modelId="{61DE702D-38B2-41DD-9A86-D8A78D10D145}" type="presParOf" srcId="{FB074BE8-EFA8-F34E-9BA7-28D86AEF26AC}" destId="{FC342035-50B9-E04E-A90F-EF180E7559C1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D54CF7-5DAA-4977-96B5-BEC8AE272E54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5B0366-CEEB-4266-86FF-F99BB3A7E5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362769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1596083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475867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475867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47586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2845574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0612895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750512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chris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987879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chris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987879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chris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987879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487065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err="1" smtClean="0">
                <a:solidFill>
                  <a:schemeClr val="tx1"/>
                </a:solidFill>
                <a:latin typeface="Helvetica"/>
                <a:cs typeface="Helvetica"/>
              </a:rPr>
              <a:t>Paychex</a:t>
            </a:r>
            <a:r>
              <a:rPr lang="en-US" sz="1200" dirty="0" smtClean="0">
                <a:solidFill>
                  <a:schemeClr val="tx1"/>
                </a:solidFill>
                <a:latin typeface="Helvetica"/>
                <a:cs typeface="Helvetica"/>
              </a:rPr>
              <a:t> sales representatives give live demonstrations of various Human Resources and Payroll products to potential clients.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 smtClean="0">
              <a:solidFill>
                <a:schemeClr val="tx1"/>
              </a:solidFill>
              <a:latin typeface="Helvetica"/>
              <a:cs typeface="Helvetic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>
                <a:solidFill>
                  <a:schemeClr val="tx1"/>
                </a:solidFill>
                <a:latin typeface="Helvetica"/>
                <a:cs typeface="Helvetica"/>
              </a:rPr>
              <a:t>Sales reps collaborate with system administrators to set up demos tailored to individual potential customers.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 smtClean="0">
              <a:solidFill>
                <a:schemeClr val="tx1"/>
              </a:solidFill>
              <a:latin typeface="Helvetica"/>
              <a:cs typeface="Helvetic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>
                <a:solidFill>
                  <a:schemeClr val="tx1"/>
                </a:solidFill>
                <a:latin typeface="Helvetica"/>
                <a:cs typeface="Helvetica"/>
              </a:rPr>
              <a:t>The sales reps are not able to handle the technical load associated to the current sales demonstration process so </a:t>
            </a:r>
            <a:r>
              <a:rPr lang="en-US" sz="1200" dirty="0" err="1" smtClean="0">
                <a:solidFill>
                  <a:schemeClr val="tx1"/>
                </a:solidFill>
                <a:latin typeface="Helvetica"/>
                <a:cs typeface="Helvetica"/>
              </a:rPr>
              <a:t>Paychex</a:t>
            </a:r>
            <a:r>
              <a:rPr lang="en-US" sz="1200" dirty="0" smtClean="0">
                <a:solidFill>
                  <a:schemeClr val="tx1"/>
                </a:solidFill>
                <a:latin typeface="Helvetica"/>
                <a:cs typeface="Helvetica"/>
              </a:rPr>
              <a:t> was looking for a simple and effective solution.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 smtClean="0">
              <a:solidFill>
                <a:schemeClr val="tx1"/>
              </a:solidFill>
              <a:latin typeface="Helvetica"/>
              <a:cs typeface="Helvetic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strike="sngStrike" dirty="0" smtClean="0">
                <a:solidFill>
                  <a:schemeClr val="tx1"/>
                </a:solidFill>
                <a:latin typeface="Helvetica"/>
                <a:cs typeface="Helvetica"/>
              </a:rPr>
              <a:t>3,000 sales tablets accessing this information from the cloud.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 smtClean="0">
              <a:solidFill>
                <a:schemeClr val="tx1"/>
              </a:solidFill>
              <a:latin typeface="Helvetica"/>
              <a:cs typeface="Helvetic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>
                <a:solidFill>
                  <a:schemeClr val="tx1"/>
                </a:solidFill>
                <a:latin typeface="Helvetica"/>
                <a:cs typeface="Helvetica"/>
              </a:rPr>
              <a:t>Another issue with the current process is data integration between the products in these demonstrations is hard to demonstrate because the demos are run locally on the sales</a:t>
            </a:r>
            <a:r>
              <a:rPr lang="en-US" sz="1200" baseline="0" dirty="0" smtClean="0">
                <a:solidFill>
                  <a:schemeClr val="tx1"/>
                </a:solidFill>
                <a:latin typeface="Helvetica"/>
                <a:cs typeface="Helvetica"/>
              </a:rPr>
              <a:t> representatives tablets.  This is a major issue when attempting to sell a software suite where one of the key features is shared data.</a:t>
            </a:r>
            <a:endParaRPr lang="en-US" sz="1200" dirty="0" smtClean="0">
              <a:solidFill>
                <a:schemeClr val="tx1"/>
              </a:solidFill>
              <a:latin typeface="Helvetica"/>
              <a:cs typeface="Helvetic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 smtClean="0">
              <a:solidFill>
                <a:schemeClr val="tx1"/>
              </a:solidFill>
              <a:latin typeface="Helvetica"/>
              <a:cs typeface="Helvetica"/>
            </a:endParaRP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 smtClean="0">
                <a:solidFill>
                  <a:schemeClr val="tx1"/>
                </a:solidFill>
                <a:latin typeface="Helvetica"/>
                <a:cs typeface="Helvetica"/>
              </a:rPr>
              <a:t>Also customizing the data for each individual customer is a very time consuming process but it is a</a:t>
            </a:r>
            <a:r>
              <a:rPr lang="en-US" sz="1200" baseline="0" dirty="0" smtClean="0">
                <a:solidFill>
                  <a:schemeClr val="tx1"/>
                </a:solidFill>
                <a:latin typeface="Helvetica"/>
                <a:cs typeface="Helvetica"/>
              </a:rPr>
              <a:t> necessary step for an effective sales demo.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882889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79760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Jen (all of it)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4122552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05013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determining the scope of this</a:t>
            </a:r>
            <a:r>
              <a:rPr lang="en-US" baseline="0" dirty="0" smtClean="0"/>
              <a:t> project we had to keep in mind that we were not developing a production application.  </a:t>
            </a:r>
            <a:r>
              <a:rPr lang="en-US" baseline="0" dirty="0" err="1" smtClean="0"/>
              <a:t>Paychex</a:t>
            </a:r>
            <a:r>
              <a:rPr lang="en-US" baseline="0" dirty="0" smtClean="0"/>
              <a:t> just wanted us to prove that this concept was feasible.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also wanted us to provide them an application that would help them estimate the cost of running the application on the cloud as opposed to using in house servers.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project scope has changed several times since the beginning of the project.</a:t>
            </a:r>
          </a:p>
          <a:p>
            <a:endParaRPr lang="en-US" dirty="0" smtClean="0"/>
          </a:p>
          <a:p>
            <a:r>
              <a:rPr lang="en-US" dirty="0" smtClean="0"/>
              <a:t>The main reasons for these scope changes were the over head associated to the requirements that were removed and focusing on the requirements that </a:t>
            </a:r>
            <a:r>
              <a:rPr lang="en-US" dirty="0" err="1" smtClean="0"/>
              <a:t>Paychex</a:t>
            </a:r>
            <a:r>
              <a:rPr lang="en-US" dirty="0" smtClean="0"/>
              <a:t> determined were the most important.</a:t>
            </a:r>
          </a:p>
          <a:p>
            <a:endParaRPr lang="en-US" dirty="0" smtClean="0"/>
          </a:p>
          <a:p>
            <a:r>
              <a:rPr lang="en-US" dirty="0" smtClean="0"/>
              <a:t>If you look at the list the</a:t>
            </a:r>
            <a:r>
              <a:rPr lang="en-US" baseline="0" dirty="0" smtClean="0"/>
              <a:t> </a:t>
            </a:r>
            <a:r>
              <a:rPr lang="en-US" dirty="0" smtClean="0"/>
              <a:t>requirements that were removed are not mission critical to our initial task which was to create a demonstration platform for the </a:t>
            </a:r>
            <a:r>
              <a:rPr lang="en-US" dirty="0" err="1" smtClean="0"/>
              <a:t>Paychex</a:t>
            </a:r>
            <a:r>
              <a:rPr lang="en-US" dirty="0" smtClean="0"/>
              <a:t> applications.</a:t>
            </a:r>
          </a:p>
          <a:p>
            <a:endParaRPr lang="en-US" dirty="0" smtClean="0"/>
          </a:p>
          <a:p>
            <a:r>
              <a:rPr lang="en-US" dirty="0" smtClean="0"/>
              <a:t>That mainly applies to integrating real </a:t>
            </a:r>
            <a:r>
              <a:rPr lang="en-US" dirty="0" err="1" smtClean="0"/>
              <a:t>Paychex</a:t>
            </a:r>
            <a:r>
              <a:rPr lang="en-US" dirty="0" smtClean="0"/>
              <a:t> applications and Citrix integration, which if you are not familiar with it is a desktop application remote presentation platform. </a:t>
            </a:r>
          </a:p>
          <a:p>
            <a:endParaRPr lang="en-US" dirty="0" smtClean="0"/>
          </a:p>
          <a:p>
            <a:r>
              <a:rPr lang="en-US" dirty="0" smtClean="0"/>
              <a:t>The time associated</a:t>
            </a:r>
            <a:r>
              <a:rPr lang="en-US" baseline="0" dirty="0" smtClean="0"/>
              <a:t> to learning these applications and using them effectively would not fit into this project</a:t>
            </a:r>
            <a:r>
              <a:rPr lang="en-US" baseline="0" dirty="0" smtClean="0"/>
              <a:t>.  So they </a:t>
            </a:r>
            <a:r>
              <a:rPr lang="en-US" baseline="0" smtClean="0"/>
              <a:t>were removed.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98329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84322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475867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47586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475867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47586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B0366-CEEB-4266-86FF-F99BB3A7E59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47586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Autofit/>
          </a:bodyPr>
          <a:lstStyle>
            <a:lvl1pPr>
              <a:defRPr sz="7200">
                <a:solidFill>
                  <a:schemeClr val="bg1"/>
                </a:solidFill>
                <a:latin typeface="League Gothic" pitchFamily="50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ingle Corner Rectangle 6"/>
          <p:cNvSpPr>
            <a:spLocks/>
          </p:cNvSpPr>
          <p:nvPr userDrawn="1"/>
        </p:nvSpPr>
        <p:spPr>
          <a:xfrm>
            <a:off x="228600" y="228600"/>
            <a:ext cx="8686800" cy="5684520"/>
          </a:xfrm>
          <a:prstGeom prst="round1Rect">
            <a:avLst>
              <a:gd name="adj" fmla="val 18299"/>
            </a:avLst>
          </a:prstGeom>
          <a:solidFill>
            <a:srgbClr val="FFF5B8">
              <a:alpha val="63000"/>
            </a:srgbClr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33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 algn="l">
              <a:defRPr sz="6000">
                <a:solidFill>
                  <a:schemeClr val="bg2">
                    <a:lumMod val="10000"/>
                  </a:schemeClr>
                </a:solidFill>
                <a:latin typeface="League Gothic" pitchFamily="50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alphaModFix amt="5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03529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88103C-9075-49B4-88C0-671027B4DB53}" type="datetimeFigureOut">
              <a:rPr lang="en-US" smtClean="0"/>
              <a:pPr/>
              <a:t>5/13/2010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06934-C02B-427D-90F2-06A4F779388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E-Logo-Black.jpg"/>
          <p:cNvPicPr>
            <a:picLocks noChangeAspect="1"/>
          </p:cNvPicPr>
          <p:nvPr userDrawn="1"/>
        </p:nvPicPr>
        <p:blipFill rotWithShape="1">
          <a:blip r:embed="rId14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alphaModFix amt="92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16572"/>
          <a:stretch/>
        </p:blipFill>
        <p:spPr>
          <a:xfrm>
            <a:off x="8458200" y="6248400"/>
            <a:ext cx="731710" cy="533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78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2561" t="42650" r="1448" b="42428"/>
          <a:stretch>
            <a:fillRect/>
          </a:stretch>
        </p:blipFill>
        <p:spPr>
          <a:xfrm>
            <a:off x="124530" y="6477000"/>
            <a:ext cx="1780470" cy="27677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16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="" xmlns:a14="http://schemas.microsoft.com/office/drawing/2010/main">
                  <a14:imgLayer r:embed="rId17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8423" b="26309"/>
          <a:stretch/>
        </p:blipFill>
        <p:spPr>
          <a:xfrm>
            <a:off x="-152400" y="6248400"/>
            <a:ext cx="2286000" cy="1714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video" Target="http://screenr.com/Content/assets/screenr_1116090935.swf?i=69280" TargetMode="Externa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video" Target="http://screenr.com/Content/assets/screenr_1116090935.swf?i=69289" TargetMode="Externa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video" Target="http://screenr.com/Content/assets/screenr_1116090935.swf?i=69294" TargetMode="Externa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AMAZON CLOUD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SALES DEMONSTRATION ENVIRONMENT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Anne 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Markis</a:t>
            </a:r>
            <a:endParaRPr lang="en-US" dirty="0" smtClean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Nick 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Quaranto</a:t>
            </a:r>
            <a:endParaRPr lang="en-US" dirty="0" smtClean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Jen 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Goldbach</a:t>
            </a:r>
            <a:endParaRPr lang="en-US" dirty="0" smtClean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Chris White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Rob Jones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3" y="1752600"/>
            <a:ext cx="9394267" cy="4086322"/>
          </a:xfrm>
          <a:prstGeom prst="rect">
            <a:avLst/>
          </a:prstGeom>
        </p:spPr>
      </p:pic>
      <p:sp>
        <p:nvSpPr>
          <p:cNvPr id="4" name="TextBox 35"/>
          <p:cNvSpPr txBox="1">
            <a:spLocks noChangeArrowheads="1"/>
          </p:cNvSpPr>
          <p:nvPr/>
        </p:nvSpPr>
        <p:spPr bwMode="auto">
          <a:xfrm>
            <a:off x="1784129" y="5113135"/>
            <a:ext cx="144091" cy="34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297293" y="1885852"/>
            <a:ext cx="5597715" cy="3829148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"/>
          <p:cNvSpPr txBox="1">
            <a:spLocks noChangeArrowheads="1"/>
          </p:cNvSpPr>
          <p:nvPr/>
        </p:nvSpPr>
        <p:spPr>
          <a:xfrm>
            <a:off x="731344" y="3171488"/>
            <a:ext cx="4729614" cy="1200329"/>
          </a:xfrm>
          <a:prstGeom prst="rect">
            <a:avLst/>
          </a:prstGeom>
        </p:spPr>
        <p:txBody>
          <a:bodyPr wrap="square" lIns="365760" tIns="182880" rIns="365760" bIns="182880" anchor="ctr">
            <a:spAutoFit/>
          </a:bodyPr>
          <a:lstStyle/>
          <a:p>
            <a:pPr defTabSz="1828800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r>
              <a:rPr lang="en-US" sz="5400" dirty="0" smtClean="0">
                <a:solidFill>
                  <a:schemeClr val="bg1"/>
                </a:solidFill>
                <a:latin typeface="League Gothic"/>
                <a:ea typeface="+mj-ea"/>
                <a:cs typeface="League Gothic"/>
              </a:rPr>
              <a:t>DEMO FOR PIZZA HUT</a:t>
            </a:r>
            <a:endParaRPr lang="en-US" sz="5400" dirty="0">
              <a:solidFill>
                <a:schemeClr val="bg1"/>
              </a:solidFill>
              <a:latin typeface="League Gothic"/>
              <a:ea typeface="+mj-ea"/>
              <a:cs typeface="League Gothic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4217856" y="263696"/>
            <a:ext cx="4510512" cy="3364992"/>
            <a:chOff x="4075124" y="668088"/>
            <a:chExt cx="6781800" cy="4648200"/>
          </a:xfrm>
        </p:grpSpPr>
        <p:sp>
          <p:nvSpPr>
            <p:cNvPr id="44" name="Cloud 43"/>
            <p:cNvSpPr/>
            <p:nvPr/>
          </p:nvSpPr>
          <p:spPr>
            <a:xfrm>
              <a:off x="4075124" y="668088"/>
              <a:ext cx="6781800" cy="4648200"/>
            </a:xfrm>
            <a:prstGeom prst="cloud">
              <a:avLst/>
            </a:prstGeom>
            <a:solidFill>
              <a:srgbClr val="E8E8E8"/>
            </a:solidFill>
            <a:ln>
              <a:solidFill>
                <a:srgbClr val="001634"/>
              </a:solidFill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2"/>
            <p:cNvSpPr txBox="1">
              <a:spLocks noChangeArrowheads="1"/>
            </p:cNvSpPr>
            <p:nvPr/>
          </p:nvSpPr>
          <p:spPr>
            <a:xfrm>
              <a:off x="4387824" y="1469568"/>
              <a:ext cx="5260892" cy="1360462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254061"/>
                  </a:solidFill>
                  <a:latin typeface="League Gothic"/>
                  <a:ea typeface="+mj-ea"/>
                  <a:cs typeface="League Gothic"/>
                </a:rPr>
                <a:t>AMAZON CLOUD</a:t>
              </a:r>
              <a:endParaRPr lang="en-US" sz="4000" dirty="0">
                <a:solidFill>
                  <a:srgbClr val="254061"/>
                </a:solidFill>
                <a:latin typeface="League Gothic"/>
                <a:ea typeface="+mj-ea"/>
                <a:cs typeface="League Gothic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437832" y="3258888"/>
              <a:ext cx="1752600" cy="10668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7507242" y="3834960"/>
              <a:ext cx="746155" cy="36271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48" name="Flowchart: Magnetic Disk 84"/>
            <p:cNvSpPr/>
            <p:nvPr/>
          </p:nvSpPr>
          <p:spPr>
            <a:xfrm>
              <a:off x="8340160" y="3408239"/>
              <a:ext cx="746155" cy="832104"/>
            </a:xfrm>
            <a:prstGeom prst="flowChartMagneticDisk">
              <a:avLst/>
            </a:prstGeom>
            <a:solidFill>
              <a:srgbClr val="001634"/>
            </a:solidFill>
            <a:ln>
              <a:solidFill>
                <a:srgbClr val="95B3D7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7507242" y="3408239"/>
              <a:ext cx="746155" cy="36271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8342324" y="1658688"/>
              <a:ext cx="1752600" cy="10668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Magnetic Disk 84"/>
            <p:cNvSpPr/>
            <p:nvPr/>
          </p:nvSpPr>
          <p:spPr>
            <a:xfrm>
              <a:off x="9244653" y="1808040"/>
              <a:ext cx="746156" cy="832104"/>
            </a:xfrm>
            <a:prstGeom prst="flowChartMagneticDisk">
              <a:avLst/>
            </a:prstGeom>
            <a:solidFill>
              <a:srgbClr val="001634"/>
            </a:solidFill>
            <a:ln>
              <a:solidFill>
                <a:srgbClr val="95B3D7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8411734" y="1808040"/>
              <a:ext cx="746156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8411734" y="2128080"/>
              <a:ext cx="746156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8411734" y="2426784"/>
              <a:ext cx="746156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5218125" y="2935288"/>
              <a:ext cx="1752600" cy="10668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Magnetic Disk 84"/>
            <p:cNvSpPr/>
            <p:nvPr/>
          </p:nvSpPr>
          <p:spPr>
            <a:xfrm>
              <a:off x="6120453" y="3084640"/>
              <a:ext cx="746155" cy="832104"/>
            </a:xfrm>
            <a:prstGeom prst="flowChartMagneticDisk">
              <a:avLst/>
            </a:prstGeom>
            <a:solidFill>
              <a:srgbClr val="001634"/>
            </a:solidFill>
            <a:ln>
              <a:solidFill>
                <a:srgbClr val="95B3D7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5287535" y="3084640"/>
              <a:ext cx="746155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287535" y="3404680"/>
              <a:ext cx="746155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5287535" y="3703384"/>
              <a:ext cx="746155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176967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21" y="1757265"/>
            <a:ext cx="9394267" cy="4086322"/>
          </a:xfrm>
          <a:prstGeom prst="rect">
            <a:avLst/>
          </a:prstGeom>
        </p:spPr>
      </p:pic>
      <p:sp>
        <p:nvSpPr>
          <p:cNvPr id="4" name="TextBox 35"/>
          <p:cNvSpPr txBox="1">
            <a:spLocks noChangeArrowheads="1"/>
          </p:cNvSpPr>
          <p:nvPr/>
        </p:nvSpPr>
        <p:spPr bwMode="auto">
          <a:xfrm>
            <a:off x="1784129" y="5113135"/>
            <a:ext cx="144091" cy="34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381000" y="1885852"/>
            <a:ext cx="5597715" cy="3829148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"/>
          <p:cNvSpPr txBox="1">
            <a:spLocks noChangeArrowheads="1"/>
          </p:cNvSpPr>
          <p:nvPr/>
        </p:nvSpPr>
        <p:spPr>
          <a:xfrm>
            <a:off x="731344" y="3171488"/>
            <a:ext cx="4729614" cy="1200329"/>
          </a:xfrm>
          <a:prstGeom prst="rect">
            <a:avLst/>
          </a:prstGeom>
        </p:spPr>
        <p:txBody>
          <a:bodyPr wrap="square" lIns="365760" tIns="182880" rIns="365760" bIns="182880" anchor="ctr">
            <a:spAutoFit/>
          </a:bodyPr>
          <a:lstStyle/>
          <a:p>
            <a:pPr defTabSz="1828800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r>
              <a:rPr lang="en-US" sz="5400" dirty="0" smtClean="0">
                <a:solidFill>
                  <a:schemeClr val="bg1"/>
                </a:solidFill>
                <a:latin typeface="League Gothic"/>
                <a:ea typeface="+mj-ea"/>
                <a:cs typeface="League Gothic"/>
              </a:rPr>
              <a:t>DEMO FOR PIZZA HUT</a:t>
            </a:r>
            <a:endParaRPr lang="en-US" sz="5400" dirty="0">
              <a:solidFill>
                <a:schemeClr val="bg1"/>
              </a:solidFill>
              <a:latin typeface="League Gothic"/>
              <a:ea typeface="+mj-ea"/>
              <a:cs typeface="League Gothic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4217856" y="263696"/>
            <a:ext cx="4510512" cy="3364992"/>
            <a:chOff x="4075124" y="668088"/>
            <a:chExt cx="6781800" cy="4648200"/>
          </a:xfrm>
        </p:grpSpPr>
        <p:sp>
          <p:nvSpPr>
            <p:cNvPr id="44" name="Cloud 43"/>
            <p:cNvSpPr/>
            <p:nvPr/>
          </p:nvSpPr>
          <p:spPr>
            <a:xfrm>
              <a:off x="4075124" y="668088"/>
              <a:ext cx="6781800" cy="4648200"/>
            </a:xfrm>
            <a:prstGeom prst="cloud">
              <a:avLst/>
            </a:prstGeom>
            <a:solidFill>
              <a:srgbClr val="E8E8E8"/>
            </a:solidFill>
            <a:ln>
              <a:solidFill>
                <a:srgbClr val="001634"/>
              </a:solidFill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2"/>
            <p:cNvSpPr txBox="1">
              <a:spLocks noChangeArrowheads="1"/>
            </p:cNvSpPr>
            <p:nvPr/>
          </p:nvSpPr>
          <p:spPr>
            <a:xfrm>
              <a:off x="4387824" y="1469568"/>
              <a:ext cx="5260892" cy="1360462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254061"/>
                  </a:solidFill>
                  <a:latin typeface="League Gothic"/>
                  <a:ea typeface="+mj-ea"/>
                  <a:cs typeface="League Gothic"/>
                </a:rPr>
                <a:t>AMAZON CLOUD</a:t>
              </a:r>
              <a:endParaRPr lang="en-US" sz="4000" dirty="0">
                <a:solidFill>
                  <a:srgbClr val="254061"/>
                </a:solidFill>
                <a:latin typeface="League Gothic"/>
                <a:ea typeface="+mj-ea"/>
                <a:cs typeface="League Gothic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437832" y="3258888"/>
              <a:ext cx="1752600" cy="10668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7507242" y="3834960"/>
              <a:ext cx="746155" cy="36271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48" name="Flowchart: Magnetic Disk 84"/>
            <p:cNvSpPr/>
            <p:nvPr/>
          </p:nvSpPr>
          <p:spPr>
            <a:xfrm>
              <a:off x="8340160" y="3408239"/>
              <a:ext cx="746155" cy="832104"/>
            </a:xfrm>
            <a:prstGeom prst="flowChartMagneticDisk">
              <a:avLst/>
            </a:prstGeom>
            <a:solidFill>
              <a:srgbClr val="001634"/>
            </a:solidFill>
            <a:ln>
              <a:solidFill>
                <a:srgbClr val="95B3D7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7507242" y="3408239"/>
              <a:ext cx="746155" cy="36271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8342324" y="1658688"/>
              <a:ext cx="1752600" cy="10668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Magnetic Disk 84"/>
            <p:cNvSpPr/>
            <p:nvPr/>
          </p:nvSpPr>
          <p:spPr>
            <a:xfrm>
              <a:off x="9244653" y="1808040"/>
              <a:ext cx="746156" cy="832104"/>
            </a:xfrm>
            <a:prstGeom prst="flowChartMagneticDisk">
              <a:avLst/>
            </a:prstGeom>
            <a:solidFill>
              <a:srgbClr val="001634"/>
            </a:solidFill>
            <a:ln>
              <a:solidFill>
                <a:srgbClr val="95B3D7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8411734" y="1808040"/>
              <a:ext cx="746156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8411734" y="2128080"/>
              <a:ext cx="746156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8411734" y="2426784"/>
              <a:ext cx="746156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5218125" y="2935288"/>
              <a:ext cx="1752600" cy="10668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lowchart: Magnetic Disk 84"/>
            <p:cNvSpPr/>
            <p:nvPr/>
          </p:nvSpPr>
          <p:spPr>
            <a:xfrm>
              <a:off x="6120453" y="3084640"/>
              <a:ext cx="746155" cy="832104"/>
            </a:xfrm>
            <a:prstGeom prst="flowChartMagneticDisk">
              <a:avLst/>
            </a:prstGeom>
            <a:solidFill>
              <a:srgbClr val="001634"/>
            </a:solidFill>
            <a:ln>
              <a:solidFill>
                <a:srgbClr val="95B3D7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5287535" y="3084640"/>
              <a:ext cx="746155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287535" y="3404680"/>
              <a:ext cx="746155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5287535" y="3703384"/>
              <a:ext cx="746155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</p:grpSp>
      <p:sp>
        <p:nvSpPr>
          <p:cNvPr id="23" name="Rectangle 22"/>
          <p:cNvSpPr/>
          <p:nvPr/>
        </p:nvSpPr>
        <p:spPr>
          <a:xfrm>
            <a:off x="4978055" y="1905000"/>
            <a:ext cx="1165638" cy="772292"/>
          </a:xfrm>
          <a:prstGeom prst="rect">
            <a:avLst/>
          </a:prstGeom>
          <a:solidFill>
            <a:srgbClr val="FFC000">
              <a:alpha val="60000"/>
            </a:srgbClr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454362" y="2123308"/>
            <a:ext cx="1165638" cy="772292"/>
          </a:xfrm>
          <a:prstGeom prst="rect">
            <a:avLst/>
          </a:prstGeom>
          <a:solidFill>
            <a:srgbClr val="00B050">
              <a:alpha val="60000"/>
            </a:srgbClr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063962" y="980826"/>
            <a:ext cx="1165638" cy="772292"/>
          </a:xfrm>
          <a:prstGeom prst="rect">
            <a:avLst/>
          </a:prstGeom>
          <a:solidFill>
            <a:srgbClr val="7030A0">
              <a:alpha val="60000"/>
            </a:srgbClr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5478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30331"/>
            <a:ext cx="9334748" cy="5560869"/>
          </a:xfrm>
          <a:prstGeom prst="rect">
            <a:avLst/>
          </a:prstGeom>
        </p:spPr>
      </p:pic>
      <p:sp>
        <p:nvSpPr>
          <p:cNvPr id="4" name="TextBox 35"/>
          <p:cNvSpPr txBox="1">
            <a:spLocks noChangeArrowheads="1"/>
          </p:cNvSpPr>
          <p:nvPr/>
        </p:nvSpPr>
        <p:spPr bwMode="auto">
          <a:xfrm>
            <a:off x="1784129" y="5113135"/>
            <a:ext cx="144091" cy="34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9pPr>
          </a:lstStyle>
          <a:p>
            <a:pPr eaLnBrk="1" hangingPunct="1"/>
            <a:endParaRPr lang="en-US"/>
          </a:p>
        </p:txBody>
      </p:sp>
      <p:pic>
        <p:nvPicPr>
          <p:cNvPr id="19" name="Picture 31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031634"/>
              </a:clrFrom>
              <a:clrTo>
                <a:srgbClr val="031634">
                  <a:alpha val="0"/>
                </a:srgbClr>
              </a:clrTo>
            </a:clrChang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743" y="1029514"/>
            <a:ext cx="7386457" cy="4258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427062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25963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SzPct val="90000"/>
              <a:defRPr/>
            </a:pPr>
            <a:r>
              <a:rPr lang="en-US" sz="3300" dirty="0" smtClean="0">
                <a:latin typeface="+mj-lt"/>
                <a:cs typeface="Helvetica"/>
              </a:rPr>
              <a:t> Web Application (ASP.NET MVC 2)</a:t>
            </a:r>
            <a:endParaRPr lang="en-US" sz="3300" dirty="0">
              <a:latin typeface="+mj-lt"/>
              <a:cs typeface="Helvetica"/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SzPct val="90000"/>
              <a:defRPr/>
            </a:pPr>
            <a:r>
              <a:rPr lang="en-US" sz="3300" dirty="0" smtClean="0">
                <a:latin typeface="+mj-lt"/>
                <a:cs typeface="Helvetica"/>
              </a:rPr>
              <a:t> Setup </a:t>
            </a:r>
            <a:r>
              <a:rPr lang="en-US" sz="3300" dirty="0">
                <a:latin typeface="+mj-lt"/>
                <a:cs typeface="Helvetica"/>
              </a:rPr>
              <a:t>and customize demos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SzPct val="90000"/>
              <a:defRPr/>
            </a:pPr>
            <a:r>
              <a:rPr lang="en-US" sz="3300" dirty="0" smtClean="0">
                <a:latin typeface="+mj-lt"/>
                <a:cs typeface="Helvetica"/>
              </a:rPr>
              <a:t> EC2 </a:t>
            </a:r>
            <a:r>
              <a:rPr lang="en-US" sz="3300" dirty="0">
                <a:latin typeface="+mj-lt"/>
                <a:cs typeface="Helvetica"/>
              </a:rPr>
              <a:t>instance management</a:t>
            </a:r>
          </a:p>
          <a:p>
            <a:pPr>
              <a:spcBef>
                <a:spcPts val="0"/>
              </a:spcBef>
              <a:spcAft>
                <a:spcPts val="1200"/>
              </a:spcAft>
              <a:buSzPct val="90000"/>
              <a:defRPr/>
            </a:pPr>
            <a:r>
              <a:rPr lang="en-US" sz="3300" dirty="0" smtClean="0">
                <a:latin typeface="+mj-lt"/>
                <a:cs typeface="Helvetica"/>
              </a:rPr>
              <a:t> </a:t>
            </a:r>
            <a:r>
              <a:rPr lang="en-US" sz="3300" strike="sngStrike" dirty="0">
                <a:cs typeface="Helvetica"/>
              </a:rPr>
              <a:t>Windows Services</a:t>
            </a:r>
            <a:r>
              <a:rPr lang="en-US" sz="3300" dirty="0">
                <a:cs typeface="Helvetica"/>
              </a:rPr>
              <a:t> Console Applications</a:t>
            </a:r>
            <a:endParaRPr lang="en-US" sz="3300" dirty="0">
              <a:latin typeface="+mj-lt"/>
              <a:cs typeface="Helvetica"/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SzPct val="90000"/>
              <a:defRPr/>
            </a:pPr>
            <a:r>
              <a:rPr lang="en-US" sz="3300" dirty="0" smtClean="0">
                <a:latin typeface="+mj-lt"/>
                <a:cs typeface="Helvetica"/>
              </a:rPr>
              <a:t> Spawn </a:t>
            </a:r>
            <a:r>
              <a:rPr lang="en-US" sz="3300" dirty="0">
                <a:latin typeface="+mj-lt"/>
                <a:cs typeface="Helvetica"/>
              </a:rPr>
              <a:t>EC2 </a:t>
            </a:r>
            <a:r>
              <a:rPr lang="en-US" sz="3300" dirty="0" smtClean="0">
                <a:latin typeface="+mj-lt"/>
                <a:cs typeface="Helvetica"/>
              </a:rPr>
              <a:t>instances</a:t>
            </a:r>
          </a:p>
          <a:p>
            <a:pPr lvl="1">
              <a:spcBef>
                <a:spcPts val="0"/>
              </a:spcBef>
              <a:spcAft>
                <a:spcPts val="1200"/>
              </a:spcAft>
              <a:buSzPct val="90000"/>
              <a:defRPr/>
            </a:pPr>
            <a:r>
              <a:rPr lang="en-US" sz="3300" dirty="0">
                <a:latin typeface="+mj-lt"/>
                <a:cs typeface="Helvetica"/>
              </a:rPr>
              <a:t> </a:t>
            </a:r>
            <a:r>
              <a:rPr lang="en-US" sz="3300" dirty="0" smtClean="0">
                <a:latin typeface="+mj-lt"/>
                <a:cs typeface="Helvetica"/>
              </a:rPr>
              <a:t>Periodically check for altered data</a:t>
            </a:r>
            <a:endParaRPr lang="en-US" sz="3300" dirty="0">
              <a:latin typeface="+mj-lt"/>
              <a:cs typeface="Helvetica"/>
            </a:endParaRPr>
          </a:p>
          <a:p>
            <a:pPr lvl="1">
              <a:spcBef>
                <a:spcPts val="0"/>
              </a:spcBef>
              <a:spcAft>
                <a:spcPts val="1200"/>
              </a:spcAft>
              <a:buSzPct val="90000"/>
              <a:defRPr/>
            </a:pPr>
            <a:r>
              <a:rPr lang="en-US" sz="3300" dirty="0" smtClean="0">
                <a:latin typeface="+mj-lt"/>
                <a:cs typeface="Helvetica"/>
              </a:rPr>
              <a:t> Data generation</a:t>
            </a:r>
            <a:endParaRPr lang="en-US" sz="3300" dirty="0">
              <a:latin typeface="+mj-lt"/>
              <a:cs typeface="Helvetic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TRADEOFFS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Web app </a:t>
            </a:r>
            <a:r>
              <a:rPr lang="en-US" dirty="0" err="1" smtClean="0"/>
              <a:t>vs</a:t>
            </a:r>
            <a:r>
              <a:rPr lang="en-US" dirty="0" smtClean="0"/>
              <a:t> desktop app</a:t>
            </a:r>
          </a:p>
          <a:p>
            <a:pPr lvl="1"/>
            <a:r>
              <a:rPr lang="en-US" dirty="0" smtClean="0"/>
              <a:t>Easier to access, maintain, deploy</a:t>
            </a:r>
          </a:p>
          <a:p>
            <a:pPr lvl="1"/>
            <a:r>
              <a:rPr lang="en-US" dirty="0" smtClean="0"/>
              <a:t>Closest simulation to real use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One </a:t>
            </a:r>
            <a:r>
              <a:rPr lang="en-US" dirty="0" err="1" smtClean="0"/>
              <a:t>vs</a:t>
            </a:r>
            <a:r>
              <a:rPr lang="en-US" dirty="0" smtClean="0"/>
              <a:t> many instances per demo</a:t>
            </a:r>
          </a:p>
          <a:p>
            <a:pPr lvl="1"/>
            <a:r>
              <a:rPr lang="en-US" dirty="0" smtClean="0"/>
              <a:t>One instance/AMI, simple to get started</a:t>
            </a:r>
            <a:endParaRPr lang="en-US" dirty="0"/>
          </a:p>
          <a:p>
            <a:pPr lvl="1"/>
            <a:r>
              <a:rPr lang="en-US" dirty="0" smtClean="0"/>
              <a:t>Advised against going with many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WORKFLOW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3808251644"/>
              </p:ext>
            </p:extLst>
          </p:nvPr>
        </p:nvGraphicFramePr>
        <p:xfrm>
          <a:off x="914400" y="1676400"/>
          <a:ext cx="7391400" cy="3840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="" xmlns:p14="http://schemas.microsoft.com/office/powerpoint/2010/main" val="77820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r_1116090935.swf?i=69280"/>
          <p:cNvPicPr>
            <a:picLocks noRot="1" noChangeAspect="1"/>
          </p:cNvPicPr>
          <p:nvPr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685800" y="2667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83138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r_1116090935.swf?i=69289"/>
          <p:cNvPicPr>
            <a:picLocks noRot="1" noChangeAspect="1"/>
          </p:cNvPicPr>
          <p:nvPr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685800" y="2286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970514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r_1116090935.swf?i=69294"/>
          <p:cNvPicPr>
            <a:picLocks noRot="1" noChangeAspect="1"/>
          </p:cNvPicPr>
          <p:nvPr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685800" y="228600"/>
            <a:ext cx="7848600" cy="588645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97786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Scheduled work completed</a:t>
            </a:r>
          </a:p>
          <a:p>
            <a:r>
              <a:rPr lang="en-US" dirty="0" smtClean="0"/>
              <a:t>Finished 7</a:t>
            </a:r>
            <a:r>
              <a:rPr lang="en-US" baseline="30000" dirty="0" smtClean="0"/>
              <a:t>th</a:t>
            </a:r>
            <a:r>
              <a:rPr lang="en-US" dirty="0" smtClean="0"/>
              <a:t> iteration</a:t>
            </a:r>
          </a:p>
          <a:p>
            <a:r>
              <a:rPr lang="en-US" dirty="0" smtClean="0"/>
              <a:t>Preparing handoff to Paychex team</a:t>
            </a:r>
          </a:p>
          <a:p>
            <a:pPr lvl="1"/>
            <a:r>
              <a:rPr lang="en-US" dirty="0" smtClean="0"/>
              <a:t>Finalizing AMIs</a:t>
            </a:r>
          </a:p>
          <a:p>
            <a:pPr lvl="1"/>
            <a:r>
              <a:rPr lang="en-US" dirty="0" smtClean="0"/>
              <a:t>Cleaning up EC2 account</a:t>
            </a:r>
          </a:p>
          <a:p>
            <a:pPr lvl="1"/>
            <a:r>
              <a:rPr lang="en-US" dirty="0" smtClean="0"/>
              <a:t>Docs, including EC2 Lessons Learned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Paychex sales reps show potential clients apps</a:t>
            </a:r>
          </a:p>
          <a:p>
            <a:r>
              <a:rPr lang="en-US" dirty="0" smtClean="0"/>
              <a:t>Current setup process is complex</a:t>
            </a:r>
          </a:p>
          <a:p>
            <a:r>
              <a:rPr lang="en-US" dirty="0" smtClean="0"/>
              <a:t>Data integration hard to demonstrate</a:t>
            </a:r>
          </a:p>
          <a:p>
            <a:r>
              <a:rPr lang="en-US" dirty="0" smtClean="0"/>
              <a:t>Customizing data is a laborious process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Explored new platform for deployment</a:t>
            </a:r>
          </a:p>
          <a:p>
            <a:r>
              <a:rPr lang="en-US" dirty="0" smtClean="0"/>
              <a:t>On track project schedule</a:t>
            </a:r>
          </a:p>
          <a:p>
            <a:r>
              <a:rPr lang="en-US" dirty="0" smtClean="0"/>
              <a:t>Serious about testing, continuous integration</a:t>
            </a:r>
          </a:p>
          <a:p>
            <a:r>
              <a:rPr lang="en-US" dirty="0" smtClean="0"/>
              <a:t>ASP.NET MVC 2 adoption successful</a:t>
            </a:r>
          </a:p>
          <a:p>
            <a:r>
              <a:rPr lang="en-US" dirty="0" smtClean="0"/>
              <a:t>Automatic deployment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Unforeseen task dependencies</a:t>
            </a:r>
          </a:p>
          <a:p>
            <a:r>
              <a:rPr lang="en-US" dirty="0" smtClean="0"/>
              <a:t>EC2 inconsistencies, outages</a:t>
            </a:r>
          </a:p>
          <a:p>
            <a:r>
              <a:rPr lang="en-US" dirty="0" smtClean="0"/>
              <a:t>Lack of EC2 .NET API documentation</a:t>
            </a:r>
          </a:p>
          <a:p>
            <a:r>
              <a:rPr lang="en-US" dirty="0" smtClean="0"/>
              <a:t>Windows Services flakiness</a:t>
            </a:r>
          </a:p>
          <a:p>
            <a:r>
              <a:rPr lang="en-US" dirty="0" smtClean="0"/>
              <a:t>SQL Server unfamiliarity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1121704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FORWARD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Handoff to Paychex</a:t>
            </a:r>
          </a:p>
          <a:p>
            <a:r>
              <a:rPr lang="en-US" dirty="0" smtClean="0"/>
              <a:t>R&amp;D department to hook in real apps</a:t>
            </a:r>
          </a:p>
          <a:p>
            <a:r>
              <a:rPr lang="en-US" dirty="0" smtClean="0"/>
              <a:t>Proprietary database integration</a:t>
            </a:r>
          </a:p>
          <a:p>
            <a:r>
              <a:rPr lang="en-US" dirty="0" smtClean="0"/>
              <a:t>Enhanced EC2 instance management</a:t>
            </a:r>
          </a:p>
          <a:p>
            <a:r>
              <a:rPr lang="en-US" dirty="0" smtClean="0"/>
              <a:t>Deployment to sales representatives	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Professor </a:t>
            </a:r>
            <a:r>
              <a:rPr lang="en-US" dirty="0" err="1" smtClean="0"/>
              <a:t>Reichlmayr</a:t>
            </a:r>
            <a:endParaRPr lang="en-US" dirty="0" smtClean="0"/>
          </a:p>
          <a:p>
            <a:r>
              <a:rPr lang="en-US" dirty="0" smtClean="0"/>
              <a:t>Sponsors Duane </a:t>
            </a:r>
            <a:r>
              <a:rPr lang="en-US" dirty="0" err="1" smtClean="0"/>
              <a:t>Gosley</a:t>
            </a:r>
            <a:r>
              <a:rPr lang="en-US" dirty="0" smtClean="0"/>
              <a:t>, Mike Mosley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45886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525963"/>
          </a:xfrm>
        </p:spPr>
        <p:txBody>
          <a:bodyPr/>
          <a:lstStyle/>
          <a:p>
            <a:r>
              <a:rPr lang="en-US" dirty="0" smtClean="0"/>
              <a:t>In</a:t>
            </a:r>
          </a:p>
          <a:p>
            <a:pPr lvl="1"/>
            <a:r>
              <a:rPr lang="en-US" dirty="0" smtClean="0"/>
              <a:t>Salespeople can configure demo environments </a:t>
            </a:r>
          </a:p>
          <a:p>
            <a:pPr lvl="1"/>
            <a:r>
              <a:rPr lang="en-US" dirty="0" smtClean="0"/>
              <a:t>Select apps, industry, custom data</a:t>
            </a:r>
          </a:p>
          <a:p>
            <a:pPr lvl="1"/>
            <a:r>
              <a:rPr lang="en-US" dirty="0" smtClean="0"/>
              <a:t>Simulation of Paychex Applications</a:t>
            </a:r>
          </a:p>
          <a:p>
            <a:r>
              <a:rPr lang="en-US" dirty="0" smtClean="0"/>
              <a:t>Out</a:t>
            </a:r>
          </a:p>
          <a:p>
            <a:pPr lvl="1"/>
            <a:r>
              <a:rPr lang="en-US" dirty="0" smtClean="0"/>
              <a:t>Real Paychex Applications, Databases</a:t>
            </a:r>
          </a:p>
          <a:p>
            <a:pPr lvl="1"/>
            <a:r>
              <a:rPr lang="en-US" dirty="0" smtClean="0"/>
              <a:t>Citrix Integration</a:t>
            </a:r>
          </a:p>
          <a:p>
            <a:pPr lvl="1"/>
            <a:r>
              <a:rPr lang="en-US" dirty="0" smtClean="0"/>
              <a:t>Polished Sales Demonstration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3000"/>
              </a:spcAft>
              <a:buSzPct val="90000"/>
              <a:defRPr/>
            </a:pPr>
            <a:r>
              <a:rPr lang="en-US" dirty="0" smtClean="0">
                <a:latin typeface="+mj-lt"/>
                <a:cs typeface="Helvetica"/>
              </a:rPr>
              <a:t>Fast </a:t>
            </a:r>
            <a:r>
              <a:rPr lang="en-US" dirty="0">
                <a:latin typeface="+mj-lt"/>
                <a:cs typeface="Helvetica"/>
              </a:rPr>
              <a:t>setup of </a:t>
            </a:r>
            <a:r>
              <a:rPr lang="en-US" dirty="0" smtClean="0">
                <a:latin typeface="+mj-lt"/>
                <a:cs typeface="Helvetica"/>
              </a:rPr>
              <a:t>apps to </a:t>
            </a:r>
            <a:r>
              <a:rPr lang="en-US" dirty="0">
                <a:latin typeface="+mj-lt"/>
                <a:cs typeface="Helvetica"/>
              </a:rPr>
              <a:t>demo using Amazon EC2</a:t>
            </a:r>
          </a:p>
          <a:p>
            <a:pPr>
              <a:spcBef>
                <a:spcPts val="0"/>
              </a:spcBef>
              <a:spcAft>
                <a:spcPts val="3000"/>
              </a:spcAft>
              <a:buSzPct val="90000"/>
              <a:defRPr/>
            </a:pPr>
            <a:r>
              <a:rPr lang="en-US" dirty="0">
                <a:latin typeface="+mj-lt"/>
                <a:cs typeface="Helvetica"/>
              </a:rPr>
              <a:t>Easy data customization for clients</a:t>
            </a:r>
          </a:p>
          <a:p>
            <a:pPr>
              <a:spcBef>
                <a:spcPts val="0"/>
              </a:spcBef>
              <a:spcAft>
                <a:spcPts val="3000"/>
              </a:spcAft>
              <a:buSzPct val="90000"/>
              <a:defRPr/>
            </a:pPr>
            <a:r>
              <a:rPr lang="en-US" dirty="0">
                <a:latin typeface="+mj-lt"/>
                <a:cs typeface="Helvetica"/>
              </a:rPr>
              <a:t>Monitoring of EC2 instances</a:t>
            </a:r>
          </a:p>
          <a:p>
            <a:pPr>
              <a:spcBef>
                <a:spcPts val="0"/>
              </a:spcBef>
              <a:spcAft>
                <a:spcPts val="3000"/>
              </a:spcAft>
              <a:buSzPct val="90000"/>
              <a:defRPr/>
            </a:pPr>
            <a:r>
              <a:rPr lang="en-US" dirty="0">
                <a:latin typeface="+mj-lt"/>
                <a:cs typeface="Helvetica"/>
              </a:rPr>
              <a:t>Real-time data integration across </a:t>
            </a:r>
            <a:r>
              <a:rPr lang="en-US" dirty="0" smtClean="0">
                <a:latin typeface="+mj-lt"/>
                <a:cs typeface="Helvetica"/>
              </a:rPr>
              <a:t>apps</a:t>
            </a:r>
            <a:endParaRPr lang="en-US" dirty="0">
              <a:latin typeface="+mj-lt"/>
              <a:cs typeface="Helvetica"/>
            </a:endParaRPr>
          </a:p>
          <a:p>
            <a:pPr>
              <a:spcBef>
                <a:spcPts val="0"/>
              </a:spcBef>
              <a:spcAft>
                <a:spcPts val="3000"/>
              </a:spcAft>
              <a:buSzPct val="90000"/>
              <a:defRPr/>
            </a:pPr>
            <a:endParaRPr lang="en-US" dirty="0">
              <a:latin typeface="+mj-lt"/>
              <a:cs typeface="Helvetica"/>
            </a:endParaRP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7343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5"/>
          <p:cNvSpPr txBox="1">
            <a:spLocks noChangeArrowheads="1"/>
          </p:cNvSpPr>
          <p:nvPr/>
        </p:nvSpPr>
        <p:spPr bwMode="auto">
          <a:xfrm>
            <a:off x="1784129" y="5113135"/>
            <a:ext cx="144091" cy="34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9pPr>
          </a:lstStyle>
          <a:p>
            <a:pPr eaLnBrk="1" hangingPunct="1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5257800" y="4394757"/>
            <a:ext cx="4365067" cy="1442085"/>
            <a:chOff x="5029200" y="4394757"/>
            <a:chExt cx="4365067" cy="1442085"/>
          </a:xfrm>
        </p:grpSpPr>
        <p:sp>
          <p:nvSpPr>
            <p:cNvPr id="19" name="Bevel 18"/>
            <p:cNvSpPr/>
            <p:nvPr/>
          </p:nvSpPr>
          <p:spPr>
            <a:xfrm>
              <a:off x="5205456" y="4473409"/>
              <a:ext cx="3405144" cy="1363433"/>
            </a:xfrm>
            <a:prstGeom prst="bevel">
              <a:avLst>
                <a:gd name="adj" fmla="val 5399"/>
              </a:avLst>
            </a:prstGeom>
            <a:solidFill>
              <a:schemeClr val="bg2">
                <a:lumMod val="1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6" descr="sql_server_2008_logo.png (630×394)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28666" r="32019" b="31057"/>
            <a:stretch/>
          </p:blipFill>
          <p:spPr bwMode="auto">
            <a:xfrm>
              <a:off x="7391400" y="4703500"/>
              <a:ext cx="923426" cy="1012732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xmlns:mc="http://schemas.openxmlformats.org/markup-compatibility/2006" val="FFFFFF" mc:Ignorable=""/>
                  </a:solidFill>
                </a14:hiddenFill>
              </a:ext>
            </a:extLst>
          </p:spPr>
        </p:pic>
        <p:pic>
          <p:nvPicPr>
            <p:cNvPr id="21" name="Picture 8" descr="Windows_Flag.jpg (1960×1840)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=""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12092" y1="64293" x2="41786" y2="62772"/>
                          <a14:foregroundMark x1="21888" y1="30326" x2="48673" y2="26087"/>
                          <a14:foregroundMark x1="56327" y1="45380" x2="90408" y2="268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19800" y="4648200"/>
              <a:ext cx="1110519" cy="1042527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xmlns:mc="http://schemas.openxmlformats.org/markup-compatibility/2006" val="FFFFFF" mc:Ignorable=""/>
                  </a:solidFill>
                </a14:hiddenFill>
              </a:ext>
            </a:extLst>
          </p:spPr>
        </p:pic>
        <p:sp>
          <p:nvSpPr>
            <p:cNvPr id="22" name="Rectangle 2"/>
            <p:cNvSpPr txBox="1">
              <a:spLocks noChangeArrowheads="1"/>
            </p:cNvSpPr>
            <p:nvPr/>
          </p:nvSpPr>
          <p:spPr>
            <a:xfrm>
              <a:off x="5029200" y="4394757"/>
              <a:ext cx="4365067" cy="984885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E6F5ED"/>
                  </a:solidFill>
                  <a:latin typeface="League Gothic"/>
                  <a:ea typeface="+mj-ea"/>
                  <a:cs typeface="League Gothic"/>
                </a:rPr>
                <a:t>AMI</a:t>
              </a:r>
              <a:endParaRPr lang="en-US" sz="4000" dirty="0">
                <a:solidFill>
                  <a:srgbClr val="E6F5ED"/>
                </a:solidFill>
                <a:latin typeface="League Gothic"/>
                <a:ea typeface="+mj-ea"/>
                <a:cs typeface="League Gothic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217856" y="263696"/>
            <a:ext cx="4510512" cy="3364992"/>
            <a:chOff x="4075124" y="668088"/>
            <a:chExt cx="6781800" cy="4648200"/>
          </a:xfrm>
        </p:grpSpPr>
        <p:sp>
          <p:nvSpPr>
            <p:cNvPr id="17" name="Cloud 16"/>
            <p:cNvSpPr/>
            <p:nvPr/>
          </p:nvSpPr>
          <p:spPr>
            <a:xfrm>
              <a:off x="4075124" y="668088"/>
              <a:ext cx="6781800" cy="4648200"/>
            </a:xfrm>
            <a:prstGeom prst="cloud">
              <a:avLst/>
            </a:prstGeom>
            <a:solidFill>
              <a:srgbClr val="E8E8E8"/>
            </a:solidFill>
            <a:ln>
              <a:solidFill>
                <a:srgbClr val="001634"/>
              </a:solidFill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"/>
            <p:cNvSpPr txBox="1">
              <a:spLocks noChangeArrowheads="1"/>
            </p:cNvSpPr>
            <p:nvPr/>
          </p:nvSpPr>
          <p:spPr>
            <a:xfrm>
              <a:off x="4387824" y="1469568"/>
              <a:ext cx="5260892" cy="1360462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254061"/>
                  </a:solidFill>
                  <a:latin typeface="League Gothic"/>
                  <a:ea typeface="+mj-ea"/>
                  <a:cs typeface="League Gothic"/>
                </a:rPr>
                <a:t>AMAZON CLOUD</a:t>
              </a:r>
              <a:endParaRPr lang="en-US" sz="4000" dirty="0">
                <a:solidFill>
                  <a:srgbClr val="254061"/>
                </a:solidFill>
                <a:latin typeface="League Gothic"/>
                <a:ea typeface="+mj-ea"/>
                <a:cs typeface="League Gothic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1661381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5"/>
          <p:cNvSpPr txBox="1">
            <a:spLocks noChangeArrowheads="1"/>
          </p:cNvSpPr>
          <p:nvPr/>
        </p:nvSpPr>
        <p:spPr bwMode="auto">
          <a:xfrm>
            <a:off x="1784129" y="5113135"/>
            <a:ext cx="144091" cy="34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1429" y="1946192"/>
            <a:ext cx="5475971" cy="3743524"/>
          </a:xfrm>
          <a:prstGeom prst="rect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304800" y="1946192"/>
            <a:ext cx="4769922" cy="918850"/>
          </a:xfrm>
          <a:prstGeom prst="rect">
            <a:avLst/>
          </a:prstGeom>
        </p:spPr>
        <p:txBody>
          <a:bodyPr wrap="square" lIns="365760" tIns="182880" rIns="365760" bIns="182880" anchor="ctr">
            <a:spAutoFit/>
          </a:bodyPr>
          <a:lstStyle/>
          <a:p>
            <a:pPr defTabSz="1828800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r>
              <a:rPr lang="en-US" sz="5500" dirty="0" smtClean="0">
                <a:solidFill>
                  <a:srgbClr val="E6F5ED"/>
                </a:solidFill>
                <a:latin typeface="League Gothic"/>
                <a:ea typeface="+mj-ea"/>
                <a:cs typeface="League Gothic"/>
              </a:rPr>
              <a:t>EC2 INSTANCE</a:t>
            </a:r>
            <a:endParaRPr lang="en-US" sz="5500" dirty="0">
              <a:solidFill>
                <a:srgbClr val="E6F5ED"/>
              </a:solidFill>
              <a:latin typeface="League Gothic"/>
              <a:ea typeface="+mj-ea"/>
              <a:cs typeface="League Gothic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5257800" y="4394757"/>
            <a:ext cx="4365067" cy="1442085"/>
            <a:chOff x="5029200" y="4394757"/>
            <a:chExt cx="4365067" cy="1442085"/>
          </a:xfrm>
        </p:grpSpPr>
        <p:sp>
          <p:nvSpPr>
            <p:cNvPr id="19" name="Bevel 18"/>
            <p:cNvSpPr/>
            <p:nvPr/>
          </p:nvSpPr>
          <p:spPr>
            <a:xfrm>
              <a:off x="5205456" y="4473409"/>
              <a:ext cx="3405144" cy="1363433"/>
            </a:xfrm>
            <a:prstGeom prst="bevel">
              <a:avLst>
                <a:gd name="adj" fmla="val 5399"/>
              </a:avLst>
            </a:prstGeom>
            <a:solidFill>
              <a:schemeClr val="bg2">
                <a:lumMod val="1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6" descr="sql_server_2008_logo.png (630×394)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28666" r="32019" b="31057"/>
            <a:stretch/>
          </p:blipFill>
          <p:spPr bwMode="auto">
            <a:xfrm>
              <a:off x="7391400" y="4703500"/>
              <a:ext cx="923426" cy="1012732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xmlns:mc="http://schemas.openxmlformats.org/markup-compatibility/2006" val="FFFFFF" mc:Ignorable=""/>
                  </a:solidFill>
                </a14:hiddenFill>
              </a:ext>
            </a:extLst>
          </p:spPr>
        </p:pic>
        <p:pic>
          <p:nvPicPr>
            <p:cNvPr id="21" name="Picture 8" descr="Windows_Flag.jpg (1960×1840)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=""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12092" y1="64293" x2="41786" y2="62772"/>
                          <a14:foregroundMark x1="21888" y1="30326" x2="48673" y2="26087"/>
                          <a14:foregroundMark x1="56327" y1="45380" x2="90408" y2="268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19800" y="4648200"/>
              <a:ext cx="1110519" cy="1042527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xmlns:mc="http://schemas.openxmlformats.org/markup-compatibility/2006" val="FFFFFF" mc:Ignorable=""/>
                  </a:solidFill>
                </a14:hiddenFill>
              </a:ext>
            </a:extLst>
          </p:spPr>
        </p:pic>
        <p:sp>
          <p:nvSpPr>
            <p:cNvPr id="22" name="Rectangle 2"/>
            <p:cNvSpPr txBox="1">
              <a:spLocks noChangeArrowheads="1"/>
            </p:cNvSpPr>
            <p:nvPr/>
          </p:nvSpPr>
          <p:spPr>
            <a:xfrm>
              <a:off x="5029200" y="4394757"/>
              <a:ext cx="4365067" cy="984885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E6F5ED"/>
                  </a:solidFill>
                  <a:latin typeface="League Gothic"/>
                  <a:ea typeface="+mj-ea"/>
                  <a:cs typeface="League Gothic"/>
                </a:rPr>
                <a:t>AMI</a:t>
              </a:r>
              <a:endParaRPr lang="en-US" sz="4000" dirty="0">
                <a:solidFill>
                  <a:srgbClr val="E6F5ED"/>
                </a:solidFill>
                <a:latin typeface="League Gothic"/>
                <a:ea typeface="+mj-ea"/>
                <a:cs typeface="League Gothic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217856" y="263696"/>
            <a:ext cx="4510512" cy="3364992"/>
            <a:chOff x="4075124" y="668088"/>
            <a:chExt cx="6781800" cy="4648200"/>
          </a:xfrm>
        </p:grpSpPr>
        <p:sp>
          <p:nvSpPr>
            <p:cNvPr id="17" name="Cloud 16"/>
            <p:cNvSpPr/>
            <p:nvPr/>
          </p:nvSpPr>
          <p:spPr>
            <a:xfrm>
              <a:off x="4075124" y="668088"/>
              <a:ext cx="6781800" cy="4648200"/>
            </a:xfrm>
            <a:prstGeom prst="cloud">
              <a:avLst/>
            </a:prstGeom>
            <a:solidFill>
              <a:srgbClr val="E8E8E8"/>
            </a:solidFill>
            <a:ln>
              <a:solidFill>
                <a:srgbClr val="001634"/>
              </a:solidFill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"/>
            <p:cNvSpPr txBox="1">
              <a:spLocks noChangeArrowheads="1"/>
            </p:cNvSpPr>
            <p:nvPr/>
          </p:nvSpPr>
          <p:spPr>
            <a:xfrm>
              <a:off x="4387824" y="1469568"/>
              <a:ext cx="5260892" cy="1360462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254061"/>
                  </a:solidFill>
                  <a:latin typeface="League Gothic"/>
                  <a:ea typeface="+mj-ea"/>
                  <a:cs typeface="League Gothic"/>
                </a:rPr>
                <a:t>AMAZON CLOUD</a:t>
              </a:r>
              <a:endParaRPr lang="en-US" sz="4000" dirty="0">
                <a:solidFill>
                  <a:srgbClr val="254061"/>
                </a:solidFill>
                <a:latin typeface="League Gothic"/>
                <a:ea typeface="+mj-ea"/>
                <a:cs typeface="League Gothic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194720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5"/>
          <p:cNvSpPr txBox="1">
            <a:spLocks noChangeArrowheads="1"/>
          </p:cNvSpPr>
          <p:nvPr/>
        </p:nvSpPr>
        <p:spPr bwMode="auto">
          <a:xfrm>
            <a:off x="1784129" y="5113135"/>
            <a:ext cx="144091" cy="34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1429" y="1946192"/>
            <a:ext cx="5475971" cy="3743524"/>
          </a:xfrm>
          <a:prstGeom prst="rect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304800" y="1946192"/>
            <a:ext cx="4769922" cy="918850"/>
          </a:xfrm>
          <a:prstGeom prst="rect">
            <a:avLst/>
          </a:prstGeom>
        </p:spPr>
        <p:txBody>
          <a:bodyPr wrap="square" lIns="365760" tIns="182880" rIns="365760" bIns="182880" anchor="ctr">
            <a:spAutoFit/>
          </a:bodyPr>
          <a:lstStyle/>
          <a:p>
            <a:pPr defTabSz="1828800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r>
              <a:rPr lang="en-US" sz="5500" dirty="0" smtClean="0">
                <a:solidFill>
                  <a:srgbClr val="E6F5ED"/>
                </a:solidFill>
                <a:latin typeface="League Gothic"/>
                <a:ea typeface="+mj-ea"/>
                <a:cs typeface="League Gothic"/>
              </a:rPr>
              <a:t>EC2 INSTANCE</a:t>
            </a:r>
            <a:endParaRPr lang="en-US" sz="5500" dirty="0">
              <a:solidFill>
                <a:srgbClr val="E6F5ED"/>
              </a:solidFill>
              <a:latin typeface="League Gothic"/>
              <a:ea typeface="+mj-ea"/>
              <a:cs typeface="League Gothic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09600" y="3349164"/>
            <a:ext cx="2341746" cy="2055266"/>
            <a:chOff x="-1419726" y="2908857"/>
            <a:chExt cx="3276600" cy="2819400"/>
          </a:xfrm>
        </p:grpSpPr>
        <p:sp>
          <p:nvSpPr>
            <p:cNvPr id="11" name="Rectangle 10"/>
            <p:cNvSpPr/>
            <p:nvPr/>
          </p:nvSpPr>
          <p:spPr>
            <a:xfrm>
              <a:off x="-1419726" y="4432857"/>
              <a:ext cx="3276600" cy="12954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Helvetica"/>
                  <a:cs typeface="Helvetica"/>
                </a:rPr>
                <a:t>Time &amp; Labor</a:t>
              </a:r>
              <a:endParaRPr lang="en-US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-1419726" y="2908857"/>
              <a:ext cx="3276600" cy="1295400"/>
            </a:xfrm>
            <a:prstGeom prst="rect">
              <a:avLst/>
            </a:prstGeom>
            <a:solidFill>
              <a:srgbClr val="254061"/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Helvetica"/>
                  <a:cs typeface="Helvetica"/>
                </a:rPr>
                <a:t>Payroll</a:t>
              </a:r>
              <a:endParaRPr lang="en-US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57800" y="4394757"/>
            <a:ext cx="4365067" cy="1442085"/>
            <a:chOff x="5029200" y="4394757"/>
            <a:chExt cx="4365067" cy="1442085"/>
          </a:xfrm>
        </p:grpSpPr>
        <p:sp>
          <p:nvSpPr>
            <p:cNvPr id="19" name="Bevel 18"/>
            <p:cNvSpPr/>
            <p:nvPr/>
          </p:nvSpPr>
          <p:spPr>
            <a:xfrm>
              <a:off x="5205456" y="4473409"/>
              <a:ext cx="3405144" cy="1363433"/>
            </a:xfrm>
            <a:prstGeom prst="bevel">
              <a:avLst>
                <a:gd name="adj" fmla="val 5399"/>
              </a:avLst>
            </a:prstGeom>
            <a:solidFill>
              <a:schemeClr val="bg2">
                <a:lumMod val="1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6" descr="sql_server_2008_logo.png (630×394)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28666" r="32019" b="31057"/>
            <a:stretch/>
          </p:blipFill>
          <p:spPr bwMode="auto">
            <a:xfrm>
              <a:off x="7391400" y="4703500"/>
              <a:ext cx="923426" cy="1012732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xmlns:mc="http://schemas.openxmlformats.org/markup-compatibility/2006" val="FFFFFF" mc:Ignorable=""/>
                  </a:solidFill>
                </a14:hiddenFill>
              </a:ext>
            </a:extLst>
          </p:spPr>
        </p:pic>
        <p:pic>
          <p:nvPicPr>
            <p:cNvPr id="21" name="Picture 8" descr="Windows_Flag.jpg (1960×1840)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=""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12092" y1="64293" x2="41786" y2="62772"/>
                          <a14:foregroundMark x1="21888" y1="30326" x2="48673" y2="26087"/>
                          <a14:foregroundMark x1="56327" y1="45380" x2="90408" y2="268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19800" y="4648200"/>
              <a:ext cx="1110519" cy="1042527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xmlns:mc="http://schemas.openxmlformats.org/markup-compatibility/2006" val="FFFFFF" mc:Ignorable=""/>
                  </a:solidFill>
                </a14:hiddenFill>
              </a:ext>
            </a:extLst>
          </p:spPr>
        </p:pic>
        <p:sp>
          <p:nvSpPr>
            <p:cNvPr id="22" name="Rectangle 2"/>
            <p:cNvSpPr txBox="1">
              <a:spLocks noChangeArrowheads="1"/>
            </p:cNvSpPr>
            <p:nvPr/>
          </p:nvSpPr>
          <p:spPr>
            <a:xfrm>
              <a:off x="5029200" y="4394757"/>
              <a:ext cx="4365067" cy="984885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E6F5ED"/>
                  </a:solidFill>
                  <a:latin typeface="League Gothic"/>
                  <a:ea typeface="+mj-ea"/>
                  <a:cs typeface="League Gothic"/>
                </a:rPr>
                <a:t>AMI</a:t>
              </a:r>
              <a:endParaRPr lang="en-US" sz="4000" dirty="0">
                <a:solidFill>
                  <a:srgbClr val="E6F5ED"/>
                </a:solidFill>
                <a:latin typeface="League Gothic"/>
                <a:ea typeface="+mj-ea"/>
                <a:cs typeface="League Gothic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217856" y="263696"/>
            <a:ext cx="4510512" cy="3364992"/>
            <a:chOff x="4075124" y="668088"/>
            <a:chExt cx="6781800" cy="4648200"/>
          </a:xfrm>
        </p:grpSpPr>
        <p:sp>
          <p:nvSpPr>
            <p:cNvPr id="17" name="Cloud 16"/>
            <p:cNvSpPr/>
            <p:nvPr/>
          </p:nvSpPr>
          <p:spPr>
            <a:xfrm>
              <a:off x="4075124" y="668088"/>
              <a:ext cx="6781800" cy="4648200"/>
            </a:xfrm>
            <a:prstGeom prst="cloud">
              <a:avLst/>
            </a:prstGeom>
            <a:solidFill>
              <a:srgbClr val="E8E8E8"/>
            </a:solidFill>
            <a:ln>
              <a:solidFill>
                <a:srgbClr val="001634"/>
              </a:solidFill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"/>
            <p:cNvSpPr txBox="1">
              <a:spLocks noChangeArrowheads="1"/>
            </p:cNvSpPr>
            <p:nvPr/>
          </p:nvSpPr>
          <p:spPr>
            <a:xfrm>
              <a:off x="4387824" y="1469568"/>
              <a:ext cx="5260892" cy="1360462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254061"/>
                  </a:solidFill>
                  <a:latin typeface="League Gothic"/>
                  <a:ea typeface="+mj-ea"/>
                  <a:cs typeface="League Gothic"/>
                </a:rPr>
                <a:t>AMAZON CLOUD</a:t>
              </a:r>
              <a:endParaRPr lang="en-US" sz="4000" dirty="0">
                <a:solidFill>
                  <a:srgbClr val="254061"/>
                </a:solidFill>
                <a:latin typeface="League Gothic"/>
                <a:ea typeface="+mj-ea"/>
                <a:cs typeface="League Gothic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927300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5"/>
          <p:cNvSpPr txBox="1">
            <a:spLocks noChangeArrowheads="1"/>
          </p:cNvSpPr>
          <p:nvPr/>
        </p:nvSpPr>
        <p:spPr bwMode="auto">
          <a:xfrm>
            <a:off x="1784129" y="5113135"/>
            <a:ext cx="144091" cy="34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1429" y="1946192"/>
            <a:ext cx="5475971" cy="3743524"/>
          </a:xfrm>
          <a:prstGeom prst="rect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304800" y="1946192"/>
            <a:ext cx="4769922" cy="918850"/>
          </a:xfrm>
          <a:prstGeom prst="rect">
            <a:avLst/>
          </a:prstGeom>
        </p:spPr>
        <p:txBody>
          <a:bodyPr wrap="square" lIns="365760" tIns="182880" rIns="365760" bIns="182880" anchor="ctr">
            <a:spAutoFit/>
          </a:bodyPr>
          <a:lstStyle/>
          <a:p>
            <a:pPr defTabSz="1828800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r>
              <a:rPr lang="en-US" sz="5500" dirty="0" smtClean="0">
                <a:solidFill>
                  <a:srgbClr val="E6F5ED"/>
                </a:solidFill>
                <a:latin typeface="League Gothic"/>
                <a:ea typeface="+mj-ea"/>
                <a:cs typeface="League Gothic"/>
              </a:rPr>
              <a:t>EC2 INSTANCE</a:t>
            </a:r>
            <a:endParaRPr lang="en-US" sz="5500" dirty="0">
              <a:solidFill>
                <a:srgbClr val="E6F5ED"/>
              </a:solidFill>
              <a:latin typeface="League Gothic"/>
              <a:ea typeface="+mj-ea"/>
              <a:cs typeface="League Gothic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09600" y="3349164"/>
            <a:ext cx="2341746" cy="2055266"/>
            <a:chOff x="-1419726" y="2908857"/>
            <a:chExt cx="3276600" cy="2819400"/>
          </a:xfrm>
        </p:grpSpPr>
        <p:sp>
          <p:nvSpPr>
            <p:cNvPr id="11" name="Rectangle 10"/>
            <p:cNvSpPr/>
            <p:nvPr/>
          </p:nvSpPr>
          <p:spPr>
            <a:xfrm>
              <a:off x="-1419726" y="4432857"/>
              <a:ext cx="3276600" cy="12954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Helvetica"/>
                  <a:cs typeface="Helvetica"/>
                </a:rPr>
                <a:t>Time &amp; Labor</a:t>
              </a:r>
              <a:endParaRPr lang="en-US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-1419726" y="2908857"/>
              <a:ext cx="3276600" cy="1295400"/>
            </a:xfrm>
            <a:prstGeom prst="rect">
              <a:avLst/>
            </a:prstGeom>
            <a:solidFill>
              <a:srgbClr val="254061"/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Helvetica"/>
                  <a:cs typeface="Helvetica"/>
                </a:rPr>
                <a:t>Payroll</a:t>
              </a:r>
              <a:endParaRPr lang="en-US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57800" y="4394757"/>
            <a:ext cx="4365067" cy="1442085"/>
            <a:chOff x="5029200" y="4394757"/>
            <a:chExt cx="4365067" cy="1442085"/>
          </a:xfrm>
        </p:grpSpPr>
        <p:sp>
          <p:nvSpPr>
            <p:cNvPr id="19" name="Bevel 18"/>
            <p:cNvSpPr/>
            <p:nvPr/>
          </p:nvSpPr>
          <p:spPr>
            <a:xfrm>
              <a:off x="5205456" y="4473409"/>
              <a:ext cx="3405144" cy="1363433"/>
            </a:xfrm>
            <a:prstGeom prst="bevel">
              <a:avLst>
                <a:gd name="adj" fmla="val 5399"/>
              </a:avLst>
            </a:prstGeom>
            <a:solidFill>
              <a:schemeClr val="bg2">
                <a:lumMod val="1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6" descr="sql_server_2008_logo.png (630×394)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28666" r="32019" b="31057"/>
            <a:stretch/>
          </p:blipFill>
          <p:spPr bwMode="auto">
            <a:xfrm>
              <a:off x="7391400" y="4703500"/>
              <a:ext cx="923426" cy="1012732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xmlns:mc="http://schemas.openxmlformats.org/markup-compatibility/2006" val="FFFFFF" mc:Ignorable=""/>
                  </a:solidFill>
                </a14:hiddenFill>
              </a:ext>
            </a:extLst>
          </p:spPr>
        </p:pic>
        <p:pic>
          <p:nvPicPr>
            <p:cNvPr id="21" name="Picture 8" descr="Windows_Flag.jpg (1960×1840)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=""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12092" y1="64293" x2="41786" y2="62772"/>
                          <a14:foregroundMark x1="21888" y1="30326" x2="48673" y2="26087"/>
                          <a14:foregroundMark x1="56327" y1="45380" x2="90408" y2="268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19800" y="4648200"/>
              <a:ext cx="1110519" cy="1042527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xmlns:mc="http://schemas.openxmlformats.org/markup-compatibility/2006" val="FFFFFF" mc:Ignorable=""/>
                  </a:solidFill>
                </a14:hiddenFill>
              </a:ext>
            </a:extLst>
          </p:spPr>
        </p:pic>
        <p:sp>
          <p:nvSpPr>
            <p:cNvPr id="22" name="Rectangle 2"/>
            <p:cNvSpPr txBox="1">
              <a:spLocks noChangeArrowheads="1"/>
            </p:cNvSpPr>
            <p:nvPr/>
          </p:nvSpPr>
          <p:spPr>
            <a:xfrm>
              <a:off x="5029200" y="4394757"/>
              <a:ext cx="4365067" cy="984885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E6F5ED"/>
                  </a:solidFill>
                  <a:latin typeface="League Gothic"/>
                  <a:ea typeface="+mj-ea"/>
                  <a:cs typeface="League Gothic"/>
                </a:rPr>
                <a:t>AMI</a:t>
              </a:r>
              <a:endParaRPr lang="en-US" sz="4000" dirty="0">
                <a:solidFill>
                  <a:srgbClr val="E6F5ED"/>
                </a:solidFill>
                <a:latin typeface="League Gothic"/>
                <a:ea typeface="+mj-ea"/>
                <a:cs typeface="League Gothic"/>
              </a:endParaRPr>
            </a:p>
          </p:txBody>
        </p:sp>
      </p:grpSp>
      <p:sp>
        <p:nvSpPr>
          <p:cNvPr id="15" name="Flowchart: Magnetic Disk 84"/>
          <p:cNvSpPr/>
          <p:nvPr/>
        </p:nvSpPr>
        <p:spPr>
          <a:xfrm>
            <a:off x="3200400" y="3240917"/>
            <a:ext cx="2016491" cy="2169283"/>
          </a:xfrm>
          <a:prstGeom prst="flowChartMagneticDisk">
            <a:avLst/>
          </a:prstGeom>
          <a:solidFill>
            <a:srgbClr val="001634"/>
          </a:solidFill>
          <a:ln>
            <a:solidFill>
              <a:srgbClr val="95B3D7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Construction</a:t>
            </a:r>
            <a:endParaRPr lang="en-US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217856" y="263696"/>
            <a:ext cx="4510512" cy="3364992"/>
            <a:chOff x="4075124" y="668088"/>
            <a:chExt cx="6781800" cy="4648200"/>
          </a:xfrm>
        </p:grpSpPr>
        <p:sp>
          <p:nvSpPr>
            <p:cNvPr id="17" name="Cloud 16"/>
            <p:cNvSpPr/>
            <p:nvPr/>
          </p:nvSpPr>
          <p:spPr>
            <a:xfrm>
              <a:off x="4075124" y="668088"/>
              <a:ext cx="6781800" cy="4648200"/>
            </a:xfrm>
            <a:prstGeom prst="cloud">
              <a:avLst/>
            </a:prstGeom>
            <a:solidFill>
              <a:srgbClr val="E8E8E8"/>
            </a:solidFill>
            <a:ln>
              <a:solidFill>
                <a:srgbClr val="001634"/>
              </a:solidFill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"/>
            <p:cNvSpPr txBox="1">
              <a:spLocks noChangeArrowheads="1"/>
            </p:cNvSpPr>
            <p:nvPr/>
          </p:nvSpPr>
          <p:spPr>
            <a:xfrm>
              <a:off x="4387824" y="1469568"/>
              <a:ext cx="5260892" cy="1360462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254061"/>
                  </a:solidFill>
                  <a:latin typeface="League Gothic"/>
                  <a:ea typeface="+mj-ea"/>
                  <a:cs typeface="League Gothic"/>
                </a:rPr>
                <a:t>AMAZON CLOUD</a:t>
              </a:r>
              <a:endParaRPr lang="en-US" sz="4000" dirty="0">
                <a:solidFill>
                  <a:srgbClr val="254061"/>
                </a:solidFill>
                <a:latin typeface="League Gothic"/>
                <a:ea typeface="+mj-ea"/>
                <a:cs typeface="League Gothic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687986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5"/>
          <p:cNvSpPr txBox="1">
            <a:spLocks noChangeArrowheads="1"/>
          </p:cNvSpPr>
          <p:nvPr/>
        </p:nvSpPr>
        <p:spPr bwMode="auto">
          <a:xfrm>
            <a:off x="1784129" y="5113135"/>
            <a:ext cx="144091" cy="34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ヒラギノ角ゴ Pro W3" pitchFamily="-108" charset="-128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1429" y="1946192"/>
            <a:ext cx="5475971" cy="3743524"/>
          </a:xfrm>
          <a:prstGeom prst="rect">
            <a:avLst/>
          </a:prstGeom>
          <a:solidFill>
            <a:schemeClr val="accent1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304800" y="1946192"/>
            <a:ext cx="4769922" cy="918850"/>
          </a:xfrm>
          <a:prstGeom prst="rect">
            <a:avLst/>
          </a:prstGeom>
        </p:spPr>
        <p:txBody>
          <a:bodyPr wrap="square" lIns="365760" tIns="182880" rIns="365760" bIns="182880" anchor="ctr">
            <a:spAutoFit/>
          </a:bodyPr>
          <a:lstStyle/>
          <a:p>
            <a:pPr defTabSz="1828800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r>
              <a:rPr lang="en-US" sz="5500" dirty="0" smtClean="0">
                <a:solidFill>
                  <a:srgbClr val="E6F5ED"/>
                </a:solidFill>
                <a:latin typeface="League Gothic"/>
                <a:ea typeface="+mj-ea"/>
                <a:cs typeface="League Gothic"/>
              </a:rPr>
              <a:t>EC2 INSTANCE</a:t>
            </a:r>
            <a:endParaRPr lang="en-US" sz="5500" dirty="0">
              <a:solidFill>
                <a:srgbClr val="E6F5ED"/>
              </a:solidFill>
              <a:latin typeface="League Gothic"/>
              <a:ea typeface="+mj-ea"/>
              <a:cs typeface="League Gothic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09600" y="3349164"/>
            <a:ext cx="2341746" cy="2055266"/>
            <a:chOff x="-1419726" y="2908857"/>
            <a:chExt cx="3276600" cy="2819400"/>
          </a:xfrm>
        </p:grpSpPr>
        <p:sp>
          <p:nvSpPr>
            <p:cNvPr id="11" name="Rectangle 10"/>
            <p:cNvSpPr/>
            <p:nvPr/>
          </p:nvSpPr>
          <p:spPr>
            <a:xfrm>
              <a:off x="-1419726" y="4432857"/>
              <a:ext cx="3276600" cy="12954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Helvetica"/>
                  <a:cs typeface="Helvetica"/>
                </a:rPr>
                <a:t>Time &amp; Labor</a:t>
              </a:r>
              <a:endParaRPr lang="en-US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-1419726" y="2908857"/>
              <a:ext cx="3276600" cy="1295400"/>
            </a:xfrm>
            <a:prstGeom prst="rect">
              <a:avLst/>
            </a:prstGeom>
            <a:solidFill>
              <a:srgbClr val="254061"/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Helvetica"/>
                  <a:cs typeface="Helvetica"/>
                </a:rPr>
                <a:t>Payroll</a:t>
              </a:r>
              <a:endParaRPr lang="en-US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57800" y="4394757"/>
            <a:ext cx="4365067" cy="1442085"/>
            <a:chOff x="5029200" y="4394757"/>
            <a:chExt cx="4365067" cy="1442085"/>
          </a:xfrm>
        </p:grpSpPr>
        <p:sp>
          <p:nvSpPr>
            <p:cNvPr id="19" name="Bevel 18"/>
            <p:cNvSpPr/>
            <p:nvPr/>
          </p:nvSpPr>
          <p:spPr>
            <a:xfrm>
              <a:off x="5205456" y="4473409"/>
              <a:ext cx="3405144" cy="1363433"/>
            </a:xfrm>
            <a:prstGeom prst="bevel">
              <a:avLst>
                <a:gd name="adj" fmla="val 5399"/>
              </a:avLst>
            </a:prstGeom>
            <a:solidFill>
              <a:schemeClr val="bg2">
                <a:lumMod val="1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6" descr="sql_server_2008_logo.png (630×394)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28666" r="32019" b="31057"/>
            <a:stretch/>
          </p:blipFill>
          <p:spPr bwMode="auto">
            <a:xfrm>
              <a:off x="7391400" y="4703500"/>
              <a:ext cx="923426" cy="1012732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xmlns:mc="http://schemas.openxmlformats.org/markup-compatibility/2006" val="FFFFFF" mc:Ignorable=""/>
                  </a:solidFill>
                </a14:hiddenFill>
              </a:ext>
            </a:extLst>
          </p:spPr>
        </p:pic>
        <p:pic>
          <p:nvPicPr>
            <p:cNvPr id="21" name="Picture 8" descr="Windows_Flag.jpg (1960×1840)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=""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12092" y1="64293" x2="41786" y2="62772"/>
                          <a14:foregroundMark x1="21888" y1="30326" x2="48673" y2="26087"/>
                          <a14:foregroundMark x1="56327" y1="45380" x2="90408" y2="268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19800" y="4648200"/>
              <a:ext cx="1110519" cy="1042527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xmlns:mc="http://schemas.openxmlformats.org/markup-compatibility/2006" val="FFFFFF" mc:Ignorable=""/>
                  </a:solidFill>
                </a14:hiddenFill>
              </a:ext>
            </a:extLst>
          </p:spPr>
        </p:pic>
        <p:sp>
          <p:nvSpPr>
            <p:cNvPr id="22" name="Rectangle 2"/>
            <p:cNvSpPr txBox="1">
              <a:spLocks noChangeArrowheads="1"/>
            </p:cNvSpPr>
            <p:nvPr/>
          </p:nvSpPr>
          <p:spPr>
            <a:xfrm>
              <a:off x="5029200" y="4394757"/>
              <a:ext cx="4365067" cy="984885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E6F5ED"/>
                  </a:solidFill>
                  <a:latin typeface="League Gothic"/>
                  <a:ea typeface="+mj-ea"/>
                  <a:cs typeface="League Gothic"/>
                </a:rPr>
                <a:t>AMI</a:t>
              </a:r>
              <a:endParaRPr lang="en-US" sz="4000" dirty="0">
                <a:solidFill>
                  <a:srgbClr val="E6F5ED"/>
                </a:solidFill>
                <a:latin typeface="League Gothic"/>
                <a:ea typeface="+mj-ea"/>
                <a:cs typeface="League Gothic"/>
              </a:endParaRPr>
            </a:p>
          </p:txBody>
        </p:sp>
      </p:grpSp>
      <p:sp>
        <p:nvSpPr>
          <p:cNvPr id="15" name="Flowchart: Magnetic Disk 84"/>
          <p:cNvSpPr/>
          <p:nvPr/>
        </p:nvSpPr>
        <p:spPr>
          <a:xfrm>
            <a:off x="3200400" y="3240917"/>
            <a:ext cx="2016491" cy="2169283"/>
          </a:xfrm>
          <a:prstGeom prst="flowChartMagneticDisk">
            <a:avLst/>
          </a:prstGeom>
          <a:solidFill>
            <a:srgbClr val="001634"/>
          </a:solidFill>
          <a:ln>
            <a:solidFill>
              <a:srgbClr val="95B3D7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"/>
                <a:cs typeface="Helvetica"/>
              </a:rPr>
              <a:t>Construction</a:t>
            </a:r>
            <a:endParaRPr lang="en-US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217856" y="263696"/>
            <a:ext cx="4510512" cy="3364992"/>
            <a:chOff x="4075124" y="668088"/>
            <a:chExt cx="6781800" cy="4648200"/>
          </a:xfrm>
        </p:grpSpPr>
        <p:sp>
          <p:nvSpPr>
            <p:cNvPr id="16" name="Cloud 15"/>
            <p:cNvSpPr/>
            <p:nvPr/>
          </p:nvSpPr>
          <p:spPr>
            <a:xfrm>
              <a:off x="4075124" y="668088"/>
              <a:ext cx="6781800" cy="4648200"/>
            </a:xfrm>
            <a:prstGeom prst="cloud">
              <a:avLst/>
            </a:prstGeom>
            <a:solidFill>
              <a:srgbClr val="E8E8E8"/>
            </a:solidFill>
            <a:ln>
              <a:solidFill>
                <a:srgbClr val="001634"/>
              </a:solidFill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2"/>
            <p:cNvSpPr txBox="1">
              <a:spLocks noChangeArrowheads="1"/>
            </p:cNvSpPr>
            <p:nvPr/>
          </p:nvSpPr>
          <p:spPr>
            <a:xfrm>
              <a:off x="4387824" y="1469568"/>
              <a:ext cx="5260892" cy="1360462"/>
            </a:xfrm>
            <a:prstGeom prst="rect">
              <a:avLst/>
            </a:prstGeom>
          </p:spPr>
          <p:txBody>
            <a:bodyPr wrap="square" lIns="365760" tIns="182880" rIns="365760" bIns="182880" anchor="ctr">
              <a:spAutoFit/>
            </a:bodyPr>
            <a:lstStyle/>
            <a:p>
              <a:pPr defTabSz="1828800" fontAlgn="auto">
                <a:spcAft>
                  <a:spcPts val="0"/>
                </a:spcAft>
                <a:buClr>
                  <a:schemeClr val="accent6">
                    <a:lumMod val="75000"/>
                  </a:schemeClr>
                </a:buClr>
                <a:defRPr/>
              </a:pPr>
              <a:r>
                <a:rPr lang="en-US" sz="4000" dirty="0" smtClean="0">
                  <a:solidFill>
                    <a:srgbClr val="254061"/>
                  </a:solidFill>
                  <a:latin typeface="League Gothic"/>
                  <a:ea typeface="+mj-ea"/>
                  <a:cs typeface="League Gothic"/>
                </a:rPr>
                <a:t>AMAZON CLOUD</a:t>
              </a:r>
              <a:endParaRPr lang="en-US" sz="4000" dirty="0">
                <a:solidFill>
                  <a:srgbClr val="254061"/>
                </a:solidFill>
                <a:latin typeface="League Gothic"/>
                <a:ea typeface="+mj-ea"/>
                <a:cs typeface="League Gothic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437832" y="3258888"/>
              <a:ext cx="1752600" cy="10668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507242" y="3834960"/>
              <a:ext cx="746155" cy="36271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25" name="Flowchart: Magnetic Disk 84"/>
            <p:cNvSpPr/>
            <p:nvPr/>
          </p:nvSpPr>
          <p:spPr>
            <a:xfrm>
              <a:off x="8340160" y="3408239"/>
              <a:ext cx="746155" cy="832104"/>
            </a:xfrm>
            <a:prstGeom prst="flowChartMagneticDisk">
              <a:avLst/>
            </a:prstGeom>
            <a:solidFill>
              <a:srgbClr val="001634"/>
            </a:solidFill>
            <a:ln>
              <a:solidFill>
                <a:srgbClr val="95B3D7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507242" y="3408239"/>
              <a:ext cx="746155" cy="36271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8342324" y="1658688"/>
              <a:ext cx="1752600" cy="10668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lowchart: Magnetic Disk 84"/>
            <p:cNvSpPr/>
            <p:nvPr/>
          </p:nvSpPr>
          <p:spPr>
            <a:xfrm>
              <a:off x="9244653" y="1808040"/>
              <a:ext cx="746156" cy="832104"/>
            </a:xfrm>
            <a:prstGeom prst="flowChartMagneticDisk">
              <a:avLst/>
            </a:prstGeom>
            <a:solidFill>
              <a:srgbClr val="001634"/>
            </a:solidFill>
            <a:ln>
              <a:solidFill>
                <a:srgbClr val="95B3D7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411734" y="1808040"/>
              <a:ext cx="746156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8411734" y="2128080"/>
              <a:ext cx="746156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8411734" y="2426784"/>
              <a:ext cx="746156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218125" y="2935288"/>
              <a:ext cx="1752600" cy="10668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lowchart: Magnetic Disk 84"/>
            <p:cNvSpPr/>
            <p:nvPr/>
          </p:nvSpPr>
          <p:spPr>
            <a:xfrm>
              <a:off x="6120453" y="3084640"/>
              <a:ext cx="746155" cy="832104"/>
            </a:xfrm>
            <a:prstGeom prst="flowChartMagneticDisk">
              <a:avLst/>
            </a:prstGeom>
            <a:solidFill>
              <a:srgbClr val="001634"/>
            </a:solidFill>
            <a:ln>
              <a:solidFill>
                <a:srgbClr val="95B3D7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5287535" y="3084640"/>
              <a:ext cx="746155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287535" y="3404680"/>
              <a:ext cx="746155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287535" y="3703384"/>
              <a:ext cx="746155" cy="2133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500" dirty="0">
                <a:solidFill>
                  <a:schemeClr val="bg1"/>
                </a:solidFill>
                <a:latin typeface="Helvetica"/>
                <a:cs typeface="Helvetica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2489471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663</TotalTime>
  <Words>707</Words>
  <Application>Microsoft Office PowerPoint</Application>
  <PresentationFormat>On-screen Show (4:3)</PresentationFormat>
  <Paragraphs>173</Paragraphs>
  <Slides>23</Slides>
  <Notes>22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AMAZON CLOUD  SALES DEMONSTRATION ENVIRONMENT</vt:lpstr>
      <vt:lpstr>PROJECT CONTEXT</vt:lpstr>
      <vt:lpstr>PROJECT SCOPE</vt:lpstr>
      <vt:lpstr>SOLUTION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ARCHITECTURE</vt:lpstr>
      <vt:lpstr>TRADEOFFS </vt:lpstr>
      <vt:lpstr>DEMO WORKFLOW</vt:lpstr>
      <vt:lpstr>Slide 16</vt:lpstr>
      <vt:lpstr>Slide 17</vt:lpstr>
      <vt:lpstr>Slide 18</vt:lpstr>
      <vt:lpstr>CURRENT STATUS</vt:lpstr>
      <vt:lpstr>ACCOMPLISHMENTS</vt:lpstr>
      <vt:lpstr>CHALLENGES</vt:lpstr>
      <vt:lpstr>MOVING FORWARD</vt:lpstr>
      <vt:lpstr>THANKS!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Cloud Demonstration Environment for Paychex!!!!1!</dc:title>
  <dc:creator>God</dc:creator>
  <cp:lastModifiedBy>Rob</cp:lastModifiedBy>
  <cp:revision>103</cp:revision>
  <dcterms:created xsi:type="dcterms:W3CDTF">2010-05-04T21:18:40Z</dcterms:created>
  <dcterms:modified xsi:type="dcterms:W3CDTF">2010-05-13T19:14:57Z</dcterms:modified>
</cp:coreProperties>
</file>

<file path=docProps/thumbnail.jpeg>
</file>